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3" r:id="rId3"/>
    <p:sldMasterId id="2147483685" r:id="rId4"/>
  </p:sldMasterIdLst>
  <p:notesMasterIdLst>
    <p:notesMasterId r:id="rId64"/>
  </p:notesMasterIdLst>
  <p:sldIdLst>
    <p:sldId id="256" r:id="rId5"/>
    <p:sldId id="257" r:id="rId6"/>
    <p:sldId id="1088" r:id="rId7"/>
    <p:sldId id="258" r:id="rId8"/>
    <p:sldId id="259" r:id="rId9"/>
    <p:sldId id="309" r:id="rId10"/>
    <p:sldId id="306" r:id="rId11"/>
    <p:sldId id="268" r:id="rId12"/>
    <p:sldId id="260" r:id="rId13"/>
    <p:sldId id="261" r:id="rId14"/>
    <p:sldId id="262" r:id="rId15"/>
    <p:sldId id="264" r:id="rId16"/>
    <p:sldId id="263" r:id="rId17"/>
    <p:sldId id="265" r:id="rId18"/>
    <p:sldId id="266" r:id="rId19"/>
    <p:sldId id="267" r:id="rId20"/>
    <p:sldId id="271" r:id="rId21"/>
    <p:sldId id="270" r:id="rId22"/>
    <p:sldId id="311" r:id="rId23"/>
    <p:sldId id="272" r:id="rId24"/>
    <p:sldId id="273" r:id="rId25"/>
    <p:sldId id="274" r:id="rId26"/>
    <p:sldId id="275" r:id="rId27"/>
    <p:sldId id="276" r:id="rId28"/>
    <p:sldId id="277" r:id="rId29"/>
    <p:sldId id="278" r:id="rId30"/>
    <p:sldId id="279" r:id="rId31"/>
    <p:sldId id="280" r:id="rId32"/>
    <p:sldId id="281" r:id="rId33"/>
    <p:sldId id="282" r:id="rId34"/>
    <p:sldId id="312" r:id="rId35"/>
    <p:sldId id="295" r:id="rId36"/>
    <p:sldId id="296" r:id="rId37"/>
    <p:sldId id="297" r:id="rId38"/>
    <p:sldId id="298" r:id="rId39"/>
    <p:sldId id="299" r:id="rId40"/>
    <p:sldId id="283" r:id="rId41"/>
    <p:sldId id="300" r:id="rId42"/>
    <p:sldId id="301" r:id="rId43"/>
    <p:sldId id="302" r:id="rId44"/>
    <p:sldId id="1087" r:id="rId45"/>
    <p:sldId id="1085" r:id="rId46"/>
    <p:sldId id="308" r:id="rId47"/>
    <p:sldId id="313" r:id="rId48"/>
    <p:sldId id="314" r:id="rId49"/>
    <p:sldId id="303" r:id="rId50"/>
    <p:sldId id="304" r:id="rId51"/>
    <p:sldId id="305" r:id="rId52"/>
    <p:sldId id="310" r:id="rId53"/>
    <p:sldId id="315" r:id="rId54"/>
    <p:sldId id="316" r:id="rId55"/>
    <p:sldId id="317" r:id="rId56"/>
    <p:sldId id="294" r:id="rId57"/>
    <p:sldId id="1090" r:id="rId58"/>
    <p:sldId id="1089" r:id="rId59"/>
    <p:sldId id="1006" r:id="rId60"/>
    <p:sldId id="1007" r:id="rId61"/>
    <p:sldId id="1008" r:id="rId62"/>
    <p:sldId id="398" r:id="rId63"/>
  </p:sldIdLst>
  <p:sldSz cx="12192000" cy="6858000"/>
  <p:notesSz cx="6858000" cy="9144000"/>
  <p:embeddedFontLst>
    <p:embeddedFont>
      <p:font typeface="Cambria Math" panose="02040503050406030204" pitchFamily="18" charset="0"/>
      <p:regular r:id="rId65"/>
    </p:embeddedFont>
    <p:embeddedFont>
      <p:font typeface="Catamaran" panose="020B0604020202020204" charset="0"/>
      <p:regular r:id="rId66"/>
      <p:bold r:id="rId67"/>
    </p:embeddedFont>
    <p:embeddedFont>
      <p:font typeface="Georgia" panose="02040502050405020303" pitchFamily="18" charset="0"/>
      <p:regular r:id="rId68"/>
      <p:bold r:id="rId69"/>
      <p:italic r:id="rId70"/>
      <p:boldItalic r:id="rId71"/>
    </p:embeddedFont>
    <p:embeddedFont>
      <p:font typeface="Inconsolata" pitchFamily="1" charset="0"/>
      <p:regular r:id="rId72"/>
      <p:bold r:id="rId73"/>
    </p:embeddedFont>
    <p:embeddedFont>
      <p:font typeface="Nunito" pitchFamily="2" charset="0"/>
      <p:regular r:id="rId74"/>
      <p:bold r:id="rId75"/>
      <p:italic r:id="rId76"/>
      <p:boldItalic r:id="rId77"/>
    </p:embeddedFont>
    <p:embeddedFont>
      <p:font typeface="Open Sans" panose="020B0606030504020204" pitchFamily="34" charset="0"/>
      <p:regular r:id="rId78"/>
      <p:bold r:id="rId79"/>
      <p:italic r:id="rId80"/>
      <p:boldItalic r:id="rId81"/>
    </p:embeddedFont>
    <p:embeddedFont>
      <p:font typeface="Roboto" panose="02000000000000000000" pitchFamily="2" charset="0"/>
      <p:regular r:id="rId82"/>
      <p:bold r:id="rId83"/>
      <p:italic r:id="rId84"/>
      <p:boldItalic r:id="rId85"/>
    </p:embeddedFont>
    <p:embeddedFont>
      <p:font typeface="Rockwell" panose="02060603020205020403" pitchFamily="18" charset="0"/>
      <p:regular r:id="rId86"/>
      <p:bold r:id="rId87"/>
      <p:italic r:id="rId88"/>
      <p:boldItalic r:id="rId89"/>
    </p:embeddedFont>
    <p:embeddedFont>
      <p:font typeface="Verdana" panose="020B0604030504040204" pitchFamily="3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4" roundtripDataSignature="AMtx7mgoMDWS739bYnkBfubDqLUlrdy+6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8C74F8-0D65-4B80-ABC0-D31EACD199F2}">
  <a:tblStyle styleId="{A88C74F8-0D65-4B80-ABC0-D31EACD199F2}"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4D9FDDF-DF4B-4EB6-8978-DEF7A50B2FD4}"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1" d="100"/>
          <a:sy n="71" d="100"/>
        </p:scale>
        <p:origin x="46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1.xml"/><Relationship Id="rId90" Type="http://schemas.openxmlformats.org/officeDocument/2006/relationships/font" Target="fonts/font26.fntdata"/><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notesMaster" Target="notesMasters/notes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2.fntdata"/><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57.xml"/><Relationship Id="rId82"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3" name="Google Shape;1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1" name="Google Shape;21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47" name="Google Shape;24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9" name="Google Shape;28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75" name="Google Shape;27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8" name="Google Shape;2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5" name="Google Shape;30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1" name="Google Shape;31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7" name="Google Shape;3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9" name="Google Shape;14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6" name="Google Shape;32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2" name="Google Shape;33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https://arxiv.org/abs/1906.08976</a:t>
            </a:r>
            <a:endParaRPr/>
          </a:p>
          <a:p>
            <a:pPr marL="0" lvl="0" indent="0" algn="l" rtl="0">
              <a:lnSpc>
                <a:spcPct val="100000"/>
              </a:lnSpc>
              <a:spcBef>
                <a:spcPts val="360"/>
              </a:spcBef>
              <a:spcAft>
                <a:spcPts val="0"/>
              </a:spcAft>
              <a:buSzPts val="1400"/>
              <a:buNone/>
            </a:pPr>
            <a:endParaRPr/>
          </a:p>
        </p:txBody>
      </p:sp>
      <p:sp>
        <p:nvSpPr>
          <p:cNvPr id="339" name="Google Shape;33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first eigenvalue is significantly larger than the rest. Note that, from the randomness in a finite sample of ten noisy vectors, one expects a decrease in eigenvalues. </a:t>
            </a:r>
            <a:endParaRPr/>
          </a:p>
          <a:p>
            <a:pPr marL="0" lvl="0" indent="0" algn="l" rtl="0">
              <a:lnSpc>
                <a:spcPct val="100000"/>
              </a:lnSpc>
              <a:spcBef>
                <a:spcPts val="360"/>
              </a:spcBef>
              <a:spcAft>
                <a:spcPts val="0"/>
              </a:spcAft>
              <a:buSzPts val="1400"/>
              <a:buNone/>
            </a:pPr>
            <a:r>
              <a:rPr lang="en-US"/>
              <a:t>The decrease one observes due to random sampling is much more gradual and uniform. </a:t>
            </a:r>
            <a:endParaRPr/>
          </a:p>
          <a:p>
            <a:pPr marL="0" lvl="0" indent="0" algn="l" rtl="0">
              <a:lnSpc>
                <a:spcPct val="100000"/>
              </a:lnSpc>
              <a:spcBef>
                <a:spcPts val="360"/>
              </a:spcBef>
              <a:spcAft>
                <a:spcPts val="0"/>
              </a:spcAft>
              <a:buSzPts val="1400"/>
              <a:buNone/>
            </a:pPr>
            <a:r>
              <a:rPr lang="en-US"/>
              <a:t>Therefore we hypothesize that the top PC, denoted by the unit vector g, captures the gender subspace</a:t>
            </a:r>
            <a:endParaRPr/>
          </a:p>
        </p:txBody>
      </p:sp>
      <p:sp>
        <p:nvSpPr>
          <p:cNvPr id="348" name="Google Shape;34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75" name="Google Shape;37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8" name="Google Shape;38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73" name="Google Shape;47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9775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80" name="Google Shape;48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1607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86" name="Google Shape;48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9877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7" name="Google Shape;1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94" name="Google Shape;49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1319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0" name="Google Shape;50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2750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94" name="Google Shape;39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6" name="Google Shape;50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4682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15" name="Google Shape;51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0530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22" name="Google Shape;52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29" name="Google Shape;52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43" name="Google Shape;543;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53" name="Google Shape;55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63" name="Google Shape;46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6632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3" name="Google Shape;1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B67E4584-B104-0B14-C161-608C567FD454}"/>
            </a:ext>
          </a:extLst>
        </p:cNvPr>
        <p:cNvGrpSpPr/>
        <p:nvPr/>
      </p:nvGrpSpPr>
      <p:grpSpPr>
        <a:xfrm>
          <a:off x="0" y="0"/>
          <a:ext cx="0" cy="0"/>
          <a:chOff x="0" y="0"/>
          <a:chExt cx="0" cy="0"/>
        </a:xfrm>
      </p:grpSpPr>
      <p:sp>
        <p:nvSpPr>
          <p:cNvPr id="387" name="Google Shape;387;p27:notes">
            <a:extLst>
              <a:ext uri="{FF2B5EF4-FFF2-40B4-BE49-F238E27FC236}">
                <a16:creationId xmlns:a16="http://schemas.microsoft.com/office/drawing/2014/main" id="{CA090831-387F-77CF-5722-AC905753DAB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8" name="Google Shape;388;p27:notes">
            <a:extLst>
              <a:ext uri="{FF2B5EF4-FFF2-40B4-BE49-F238E27FC236}">
                <a16:creationId xmlns:a16="http://schemas.microsoft.com/office/drawing/2014/main" id="{3C71113A-573A-E550-0114-92C660EA9B9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7275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Fair representation learning via linear orthogonalization: there will not be Simpson’s paradox with respect to </a:t>
            </a:r>
            <a:r>
              <a:rPr lang="en-US" dirty="0" err="1"/>
              <a:t>xp</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7EBC63-0C6F-0546-B082-2721BA22F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207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7EBC63-0C6F-0546-B082-2721BA22F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1823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61" name="Google Shape;26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86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1" name="Google Shape;1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7" name="Google Shape;19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4" name="Google Shape;2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0" name="Google Shape;22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3"/>
          <p:cNvSpPr txBox="1">
            <a:spLocks noGrp="1"/>
          </p:cNvSpPr>
          <p:nvPr>
            <p:ph type="ctrTitle"/>
          </p:nvPr>
        </p:nvSpPr>
        <p:spPr>
          <a:xfrm>
            <a:off x="914400" y="2130428"/>
            <a:ext cx="103632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 name="Google Shape;17;p53"/>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560"/>
              </a:spcBef>
              <a:spcAft>
                <a:spcPts val="0"/>
              </a:spcAft>
              <a:buClr>
                <a:srgbClr val="888888"/>
              </a:buClr>
              <a:buSzPts val="2800"/>
              <a:buNone/>
              <a:defRPr>
                <a:solidFill>
                  <a:srgbClr val="888888"/>
                </a:solidFill>
              </a:defRPr>
            </a:lvl1pPr>
            <a:lvl2pPr lvl="1" algn="ctr">
              <a:lnSpc>
                <a:spcPct val="100000"/>
              </a:lnSpc>
              <a:spcBef>
                <a:spcPts val="480"/>
              </a:spcBef>
              <a:spcAft>
                <a:spcPts val="0"/>
              </a:spcAft>
              <a:buClr>
                <a:srgbClr val="888888"/>
              </a:buClr>
              <a:buSzPts val="2400"/>
              <a:buNone/>
              <a:defRPr>
                <a:solidFill>
                  <a:srgbClr val="888888"/>
                </a:solidFill>
              </a:defRPr>
            </a:lvl2pPr>
            <a:lvl3pPr lvl="2" algn="ctr">
              <a:lnSpc>
                <a:spcPct val="100000"/>
              </a:lnSpc>
              <a:spcBef>
                <a:spcPts val="400"/>
              </a:spcBef>
              <a:spcAft>
                <a:spcPts val="0"/>
              </a:spcAft>
              <a:buClr>
                <a:srgbClr val="888888"/>
              </a:buClr>
              <a:buSzPts val="2000"/>
              <a:buNone/>
              <a:defRPr>
                <a:solidFill>
                  <a:srgbClr val="888888"/>
                </a:solidFill>
              </a:defRPr>
            </a:lvl3pPr>
            <a:lvl4pPr lvl="3" algn="ctr">
              <a:lnSpc>
                <a:spcPct val="100000"/>
              </a:lnSpc>
              <a:spcBef>
                <a:spcPts val="360"/>
              </a:spcBef>
              <a:spcAft>
                <a:spcPts val="0"/>
              </a:spcAft>
              <a:buClr>
                <a:srgbClr val="888888"/>
              </a:buClr>
              <a:buSzPts val="1800"/>
              <a:buNone/>
              <a:defRPr>
                <a:solidFill>
                  <a:srgbClr val="888888"/>
                </a:solidFill>
              </a:defRPr>
            </a:lvl4pPr>
            <a:lvl5pPr lvl="4" algn="ctr">
              <a:lnSpc>
                <a:spcPct val="100000"/>
              </a:lnSpc>
              <a:spcBef>
                <a:spcPts val="320"/>
              </a:spcBef>
              <a:spcAft>
                <a:spcPts val="0"/>
              </a:spcAft>
              <a:buClr>
                <a:srgbClr val="888888"/>
              </a:buClr>
              <a:buSzPts val="16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pic>
        <p:nvPicPr>
          <p:cNvPr id="18" name="Google Shape;18;p53"/>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64"/>
          <p:cNvSpPr txBox="1">
            <a:spLocks noGrp="1"/>
          </p:cNvSpPr>
          <p:nvPr>
            <p:ph type="title"/>
          </p:nvPr>
        </p:nvSpPr>
        <p:spPr>
          <a:xfrm>
            <a:off x="595745" y="4800600"/>
            <a:ext cx="109728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0" i="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 name="Google Shape;60;p64"/>
          <p:cNvSpPr>
            <a:spLocks noGrp="1"/>
          </p:cNvSpPr>
          <p:nvPr>
            <p:ph type="pic" idx="2"/>
          </p:nvPr>
        </p:nvSpPr>
        <p:spPr>
          <a:xfrm>
            <a:off x="595745" y="612775"/>
            <a:ext cx="10972800" cy="4114800"/>
          </a:xfrm>
          <a:prstGeom prst="rect">
            <a:avLst/>
          </a:prstGeom>
          <a:noFill/>
          <a:ln>
            <a:noFill/>
          </a:ln>
        </p:spPr>
      </p:sp>
      <p:sp>
        <p:nvSpPr>
          <p:cNvPr id="61" name="Google Shape;61;p64"/>
          <p:cNvSpPr txBox="1">
            <a:spLocks noGrp="1"/>
          </p:cNvSpPr>
          <p:nvPr>
            <p:ph type="body" idx="1"/>
          </p:nvPr>
        </p:nvSpPr>
        <p:spPr>
          <a:xfrm>
            <a:off x="595745" y="5367338"/>
            <a:ext cx="109728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Google Shape;63;p65"/>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 name="Google Shape;64;p65"/>
          <p:cNvSpPr txBox="1">
            <a:spLocks noGrp="1"/>
          </p:cNvSpPr>
          <p:nvPr>
            <p:ph type="body" idx="1"/>
          </p:nvPr>
        </p:nvSpPr>
        <p:spPr>
          <a:xfrm rot="5400000">
            <a:off x="3604418" y="-1851818"/>
            <a:ext cx="4983163" cy="10972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65" name="Google Shape;65;p65"/>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328338"/>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2" name="Google Shape;22;p5"/>
          <p:cNvSpPr txBox="1">
            <a:spLocks noGrp="1"/>
          </p:cNvSpPr>
          <p:nvPr>
            <p:ph type="body" idx="1"/>
          </p:nvPr>
        </p:nvSpPr>
        <p:spPr>
          <a:xfrm>
            <a:off x="415600" y="1291905"/>
            <a:ext cx="5333200" cy="4799928"/>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dirty="0"/>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dirty="0"/>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24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6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4"/>
        <p:cNvGrpSpPr/>
        <p:nvPr/>
      </p:nvGrpSpPr>
      <p:grpSpPr>
        <a:xfrm>
          <a:off x="0" y="0"/>
          <a:ext cx="0" cy="0"/>
          <a:chOff x="0" y="0"/>
          <a:chExt cx="0" cy="0"/>
        </a:xfrm>
      </p:grpSpPr>
      <p:sp>
        <p:nvSpPr>
          <p:cNvPr id="85" name="Google Shape;85;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7" name="Google Shape;87;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0"/>
        <p:cNvGrpSpPr/>
        <p:nvPr/>
      </p:nvGrpSpPr>
      <p:grpSpPr>
        <a:xfrm>
          <a:off x="0" y="0"/>
          <a:ext cx="0" cy="0"/>
          <a:chOff x="0" y="0"/>
          <a:chExt cx="0" cy="0"/>
        </a:xfrm>
      </p:grpSpPr>
      <p:sp>
        <p:nvSpPr>
          <p:cNvPr id="91" name="Google Shape;91;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7"/>
        <p:cNvGrpSpPr/>
        <p:nvPr/>
      </p:nvGrpSpPr>
      <p:grpSpPr>
        <a:xfrm>
          <a:off x="0" y="0"/>
          <a:ext cx="0" cy="0"/>
          <a:chOff x="0" y="0"/>
          <a:chExt cx="0" cy="0"/>
        </a:xfrm>
      </p:grpSpPr>
      <p:sp>
        <p:nvSpPr>
          <p:cNvPr id="98" name="Google Shape;98;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0" name="Google Shape;100;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Google Shape;112;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pic>
        <p:nvPicPr>
          <p:cNvPr id="20" name="Google Shape;20;p56"/>
          <p:cNvPicPr preferRelativeResize="0"/>
          <p:nvPr/>
        </p:nvPicPr>
        <p:blipFill rotWithShape="1">
          <a:blip r:embed="rId2">
            <a:alphaModFix/>
          </a:blip>
          <a:srcRect/>
          <a:stretch/>
        </p:blipFill>
        <p:spPr>
          <a:xfrm>
            <a:off x="11125200" y="82550"/>
            <a:ext cx="914400" cy="914400"/>
          </a:xfrm>
          <a:prstGeom prst="rect">
            <a:avLst/>
          </a:prstGeom>
          <a:noFill/>
          <a:ln>
            <a:noFill/>
          </a:ln>
        </p:spPr>
      </p:pic>
      <p:sp>
        <p:nvSpPr>
          <p:cNvPr id="21" name="Google Shape;21;p56"/>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3600" b="0" i="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 name="Google Shape;22;p56"/>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5"/>
        <p:cNvGrpSpPr/>
        <p:nvPr/>
      </p:nvGrpSpPr>
      <p:grpSpPr>
        <a:xfrm>
          <a:off x="0" y="0"/>
          <a:ext cx="0" cy="0"/>
          <a:chOff x="0" y="0"/>
          <a:chExt cx="0" cy="0"/>
        </a:xfrm>
      </p:grpSpPr>
      <p:sp>
        <p:nvSpPr>
          <p:cNvPr id="116" name="Google Shape;116;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8" name="Google Shape;118;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9" name="Google Shape;119;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2"/>
        <p:cNvGrpSpPr/>
        <p:nvPr/>
      </p:nvGrpSpPr>
      <p:grpSpPr>
        <a:xfrm>
          <a:off x="0" y="0"/>
          <a:ext cx="0" cy="0"/>
          <a:chOff x="0" y="0"/>
          <a:chExt cx="0" cy="0"/>
        </a:xfrm>
      </p:grpSpPr>
      <p:sp>
        <p:nvSpPr>
          <p:cNvPr id="123" name="Google Shape;123;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73"/>
          <p:cNvSpPr>
            <a:spLocks noGrp="1"/>
          </p:cNvSpPr>
          <p:nvPr>
            <p:ph type="pic" idx="2"/>
          </p:nvPr>
        </p:nvSpPr>
        <p:spPr>
          <a:xfrm>
            <a:off x="5183188" y="987425"/>
            <a:ext cx="6172200" cy="4873625"/>
          </a:xfrm>
          <a:prstGeom prst="rect">
            <a:avLst/>
          </a:prstGeom>
          <a:noFill/>
          <a:ln>
            <a:noFill/>
          </a:ln>
        </p:spPr>
      </p:sp>
      <p:sp>
        <p:nvSpPr>
          <p:cNvPr id="125" name="Google Shape;125;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6" name="Google Shape;126;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9"/>
        <p:cNvGrpSpPr/>
        <p:nvPr/>
      </p:nvGrpSpPr>
      <p:grpSpPr>
        <a:xfrm>
          <a:off x="0" y="0"/>
          <a:ext cx="0" cy="0"/>
          <a:chOff x="0" y="0"/>
          <a:chExt cx="0" cy="0"/>
        </a:xfrm>
      </p:grpSpPr>
      <p:sp>
        <p:nvSpPr>
          <p:cNvPr id="130" name="Google Shape;130;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5"/>
        <p:cNvGrpSpPr/>
        <p:nvPr/>
      </p:nvGrpSpPr>
      <p:grpSpPr>
        <a:xfrm>
          <a:off x="0" y="0"/>
          <a:ext cx="0" cy="0"/>
          <a:chOff x="0" y="0"/>
          <a:chExt cx="0" cy="0"/>
        </a:xfrm>
      </p:grpSpPr>
      <p:sp>
        <p:nvSpPr>
          <p:cNvPr id="136" name="Google Shape;136;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A6932F-7D56-451B-AA5D-FFE770939423}"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7E02A-9954-4576-B0F9-11BFAE7B69D7}" type="slidenum">
              <a:rPr lang="en-US" smtClean="0"/>
              <a:t>‹#›</a:t>
            </a:fld>
            <a:endParaRPr lang="en-US"/>
          </a:p>
        </p:txBody>
      </p:sp>
    </p:spTree>
    <p:extLst>
      <p:ext uri="{BB962C8B-B14F-4D97-AF65-F5344CB8AC3E}">
        <p14:creationId xmlns:p14="http://schemas.microsoft.com/office/powerpoint/2010/main" val="764474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6932F-7D56-451B-AA5D-FFE770939423}"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7E02A-9954-4576-B0F9-11BFAE7B69D7}" type="slidenum">
              <a:rPr lang="en-US" smtClean="0"/>
              <a:t>‹#›</a:t>
            </a:fld>
            <a:endParaRPr lang="en-US"/>
          </a:p>
        </p:txBody>
      </p:sp>
    </p:spTree>
    <p:extLst>
      <p:ext uri="{BB962C8B-B14F-4D97-AF65-F5344CB8AC3E}">
        <p14:creationId xmlns:p14="http://schemas.microsoft.com/office/powerpoint/2010/main" val="1479036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A6932F-7D56-451B-AA5D-FFE770939423}"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7E02A-9954-4576-B0F9-11BFAE7B69D7}" type="slidenum">
              <a:rPr lang="en-US" smtClean="0"/>
              <a:t>‹#›</a:t>
            </a:fld>
            <a:endParaRPr lang="en-US"/>
          </a:p>
        </p:txBody>
      </p:sp>
    </p:spTree>
    <p:extLst>
      <p:ext uri="{BB962C8B-B14F-4D97-AF65-F5344CB8AC3E}">
        <p14:creationId xmlns:p14="http://schemas.microsoft.com/office/powerpoint/2010/main" val="2214244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A6932F-7D56-451B-AA5D-FFE770939423}"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7E02A-9954-4576-B0F9-11BFAE7B69D7}" type="slidenum">
              <a:rPr lang="en-US" smtClean="0"/>
              <a:t>‹#›</a:t>
            </a:fld>
            <a:endParaRPr lang="en-US"/>
          </a:p>
        </p:txBody>
      </p:sp>
    </p:spTree>
    <p:extLst>
      <p:ext uri="{BB962C8B-B14F-4D97-AF65-F5344CB8AC3E}">
        <p14:creationId xmlns:p14="http://schemas.microsoft.com/office/powerpoint/2010/main" val="4045033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A6932F-7D56-451B-AA5D-FFE770939423}" type="datetimeFigureOut">
              <a:rPr lang="en-US" smtClean="0"/>
              <a:t>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67E02A-9954-4576-B0F9-11BFAE7B69D7}" type="slidenum">
              <a:rPr lang="en-US" smtClean="0"/>
              <a:t>‹#›</a:t>
            </a:fld>
            <a:endParaRPr lang="en-US"/>
          </a:p>
        </p:txBody>
      </p:sp>
    </p:spTree>
    <p:extLst>
      <p:ext uri="{BB962C8B-B14F-4D97-AF65-F5344CB8AC3E}">
        <p14:creationId xmlns:p14="http://schemas.microsoft.com/office/powerpoint/2010/main" val="5681871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A6932F-7D56-451B-AA5D-FFE770939423}" type="datetimeFigureOut">
              <a:rPr lang="en-US" smtClean="0"/>
              <a:t>2/23/2025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67E02A-9954-4576-B0F9-11BFAE7B69D7}" type="slidenum">
              <a:rPr lang="en-US" smtClean="0"/>
              <a:t>‹#›</a:t>
            </a:fld>
            <a:endParaRPr lang="en-US"/>
          </a:p>
        </p:txBody>
      </p:sp>
    </p:spTree>
    <p:extLst>
      <p:ext uri="{BB962C8B-B14F-4D97-AF65-F5344CB8AC3E}">
        <p14:creationId xmlns:p14="http://schemas.microsoft.com/office/powerpoint/2010/main" val="2405027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57"/>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5" name="Google Shape;25;p57"/>
          <p:cNvSpPr txBox="1">
            <a:spLocks noGrp="1"/>
          </p:cNvSpPr>
          <p:nvPr>
            <p:ph type="body" idx="1"/>
          </p:nvPr>
        </p:nvSpPr>
        <p:spPr>
          <a:xfrm>
            <a:off x="609600" y="1243587"/>
            <a:ext cx="5384800" cy="4882579"/>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6" name="Google Shape;26;p57"/>
          <p:cNvSpPr txBox="1">
            <a:spLocks noGrp="1"/>
          </p:cNvSpPr>
          <p:nvPr>
            <p:ph type="body" idx="2"/>
          </p:nvPr>
        </p:nvSpPr>
        <p:spPr>
          <a:xfrm>
            <a:off x="6197600" y="1243587"/>
            <a:ext cx="5384800" cy="4882579"/>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pic>
        <p:nvPicPr>
          <p:cNvPr id="27" name="Google Shape;27;p57"/>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A6932F-7D56-451B-AA5D-FFE770939423}" type="datetimeFigureOut">
              <a:rPr lang="en-US" smtClean="0"/>
              <a:t>2/23/2025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67E02A-9954-4576-B0F9-11BFAE7B69D7}" type="slidenum">
              <a:rPr lang="en-US" smtClean="0"/>
              <a:t>‹#›</a:t>
            </a:fld>
            <a:endParaRPr lang="en-US"/>
          </a:p>
        </p:txBody>
      </p:sp>
    </p:spTree>
    <p:extLst>
      <p:ext uri="{BB962C8B-B14F-4D97-AF65-F5344CB8AC3E}">
        <p14:creationId xmlns:p14="http://schemas.microsoft.com/office/powerpoint/2010/main" val="1980855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A6932F-7D56-451B-AA5D-FFE770939423}"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7E02A-9954-4576-B0F9-11BFAE7B69D7}" type="slidenum">
              <a:rPr lang="en-US" smtClean="0"/>
              <a:t>‹#›</a:t>
            </a:fld>
            <a:endParaRPr lang="en-US"/>
          </a:p>
        </p:txBody>
      </p:sp>
    </p:spTree>
    <p:extLst>
      <p:ext uri="{BB962C8B-B14F-4D97-AF65-F5344CB8AC3E}">
        <p14:creationId xmlns:p14="http://schemas.microsoft.com/office/powerpoint/2010/main" val="2572202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A6932F-7D56-451B-AA5D-FFE770939423}" type="datetimeFigureOut">
              <a:rPr lang="en-US" smtClean="0"/>
              <a:t>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7E02A-9954-4576-B0F9-11BFAE7B69D7}" type="slidenum">
              <a:rPr lang="en-US" smtClean="0"/>
              <a:t>‹#›</a:t>
            </a:fld>
            <a:endParaRPr lang="en-US"/>
          </a:p>
        </p:txBody>
      </p:sp>
    </p:spTree>
    <p:extLst>
      <p:ext uri="{BB962C8B-B14F-4D97-AF65-F5344CB8AC3E}">
        <p14:creationId xmlns:p14="http://schemas.microsoft.com/office/powerpoint/2010/main" val="3637568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6932F-7D56-451B-AA5D-FFE770939423}"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7E02A-9954-4576-B0F9-11BFAE7B69D7}" type="slidenum">
              <a:rPr lang="en-US" smtClean="0"/>
              <a:t>‹#›</a:t>
            </a:fld>
            <a:endParaRPr lang="en-US"/>
          </a:p>
        </p:txBody>
      </p:sp>
    </p:spTree>
    <p:extLst>
      <p:ext uri="{BB962C8B-B14F-4D97-AF65-F5344CB8AC3E}">
        <p14:creationId xmlns:p14="http://schemas.microsoft.com/office/powerpoint/2010/main" val="32208829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A6932F-7D56-451B-AA5D-FFE770939423}" type="datetimeFigureOut">
              <a:rPr lang="en-US" smtClean="0"/>
              <a:t>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7E02A-9954-4576-B0F9-11BFAE7B69D7}" type="slidenum">
              <a:rPr lang="en-US" smtClean="0"/>
              <a:t>‹#›</a:t>
            </a:fld>
            <a:endParaRPr lang="en-US"/>
          </a:p>
        </p:txBody>
      </p:sp>
    </p:spTree>
    <p:extLst>
      <p:ext uri="{BB962C8B-B14F-4D97-AF65-F5344CB8AC3E}">
        <p14:creationId xmlns:p14="http://schemas.microsoft.com/office/powerpoint/2010/main" val="25375114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3906A-559E-4794-AC58-7698636E0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C00A80-EF36-433C-9E67-B683EA83BB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C7A84E-C27C-441A-87DA-6DA900799313}"/>
              </a:ext>
            </a:extLst>
          </p:cNvPr>
          <p:cNvSpPr>
            <a:spLocks noGrp="1"/>
          </p:cNvSpPr>
          <p:nvPr>
            <p:ph type="dt" sz="half" idx="10"/>
          </p:nvPr>
        </p:nvSpPr>
        <p:spPr/>
        <p:txBody>
          <a:bodyPr/>
          <a:lstStyle/>
          <a:p>
            <a:fld id="{EA00488A-E729-4169-BA52-A92E0C0C34A4}" type="datetimeFigureOut">
              <a:rPr lang="en-US" smtClean="0"/>
              <a:t>2/23/2025</a:t>
            </a:fld>
            <a:endParaRPr lang="en-US"/>
          </a:p>
        </p:txBody>
      </p:sp>
      <p:sp>
        <p:nvSpPr>
          <p:cNvPr id="5" name="Footer Placeholder 4">
            <a:extLst>
              <a:ext uri="{FF2B5EF4-FFF2-40B4-BE49-F238E27FC236}">
                <a16:creationId xmlns:a16="http://schemas.microsoft.com/office/drawing/2014/main" id="{A5ACD6FB-B642-4FBE-87EE-AB60B53509B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714108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B826-D7AE-4565-AD10-B3894C12AD82}"/>
              </a:ext>
            </a:extLst>
          </p:cNvPr>
          <p:cNvSpPr>
            <a:spLocks noGrp="1"/>
          </p:cNvSpPr>
          <p:nvPr>
            <p:ph type="title"/>
          </p:nvPr>
        </p:nvSpPr>
        <p:spPr>
          <a:xfrm>
            <a:off x="838200" y="365125"/>
            <a:ext cx="10515600" cy="94010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3D0E435-4283-4FCC-9E15-26ACEAE4C2DB}"/>
              </a:ext>
            </a:extLst>
          </p:cNvPr>
          <p:cNvSpPr>
            <a:spLocks noGrp="1"/>
          </p:cNvSpPr>
          <p:nvPr>
            <p:ph idx="1"/>
          </p:nvPr>
        </p:nvSpPr>
        <p:spPr>
          <a:xfrm>
            <a:off x="838200" y="1445342"/>
            <a:ext cx="10515600" cy="47316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C054A7-A9D8-4904-9EDD-64DA1345F300}"/>
              </a:ext>
            </a:extLst>
          </p:cNvPr>
          <p:cNvSpPr>
            <a:spLocks noGrp="1"/>
          </p:cNvSpPr>
          <p:nvPr>
            <p:ph type="dt" sz="half" idx="10"/>
          </p:nvPr>
        </p:nvSpPr>
        <p:spPr/>
        <p:txBody>
          <a:bodyPr/>
          <a:lstStyle/>
          <a:p>
            <a:fld id="{EA00488A-E729-4169-BA52-A92E0C0C34A4}" type="datetimeFigureOut">
              <a:rPr lang="en-US" smtClean="0"/>
              <a:t>2/23/2025</a:t>
            </a:fld>
            <a:endParaRPr lang="en-US"/>
          </a:p>
        </p:txBody>
      </p:sp>
      <p:sp>
        <p:nvSpPr>
          <p:cNvPr id="5" name="Footer Placeholder 4">
            <a:extLst>
              <a:ext uri="{FF2B5EF4-FFF2-40B4-BE49-F238E27FC236}">
                <a16:creationId xmlns:a16="http://schemas.microsoft.com/office/drawing/2014/main" id="{3A3E066C-CC23-4A3F-ABC6-F6FB826E3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E0FB9-3B43-4C33-8F0E-20EA60320C04}"/>
              </a:ext>
            </a:extLst>
          </p:cNvPr>
          <p:cNvSpPr>
            <a:spLocks noGrp="1"/>
          </p:cNvSpPr>
          <p:nvPr>
            <p:ph type="sldNum" sz="quarter" idx="12"/>
          </p:nvPr>
        </p:nvSpPr>
        <p:spPr/>
        <p:txBody>
          <a:bodyPr/>
          <a:lstStyle/>
          <a:p>
            <a:fld id="{E13DF96C-0D1F-4F95-9E9D-8FFBA0DBCC30}" type="slidenum">
              <a:rPr lang="en-US" smtClean="0"/>
              <a:t>‹#›</a:t>
            </a:fld>
            <a:endParaRPr lang="en-US"/>
          </a:p>
        </p:txBody>
      </p:sp>
    </p:spTree>
    <p:extLst>
      <p:ext uri="{BB962C8B-B14F-4D97-AF65-F5344CB8AC3E}">
        <p14:creationId xmlns:p14="http://schemas.microsoft.com/office/powerpoint/2010/main" val="10112456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308A-A4ED-4E2A-9413-BFA4D089B8B0}"/>
              </a:ext>
            </a:extLst>
          </p:cNvPr>
          <p:cNvSpPr>
            <a:spLocks noGrp="1"/>
          </p:cNvSpPr>
          <p:nvPr>
            <p:ph type="title"/>
          </p:nvPr>
        </p:nvSpPr>
        <p:spPr>
          <a:xfrm>
            <a:off x="831850" y="1709738"/>
            <a:ext cx="10515600" cy="2852737"/>
          </a:xfrm>
        </p:spPr>
        <p:txBody>
          <a:bodyPr anchor="b"/>
          <a:lstStyle>
            <a:lvl1pPr>
              <a:defRPr sz="6000">
                <a:latin typeface="Rockwell" panose="02060603020205020403" pitchFamily="18"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A22B8BE1-2492-44C5-A75E-93CDF2F5AC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BE385-82AF-47A8-A171-03D2AA3B116F}"/>
              </a:ext>
            </a:extLst>
          </p:cNvPr>
          <p:cNvSpPr>
            <a:spLocks noGrp="1"/>
          </p:cNvSpPr>
          <p:nvPr>
            <p:ph type="dt" sz="half" idx="10"/>
          </p:nvPr>
        </p:nvSpPr>
        <p:spPr/>
        <p:txBody>
          <a:bodyPr/>
          <a:lstStyle/>
          <a:p>
            <a:fld id="{EA00488A-E729-4169-BA52-A92E0C0C34A4}" type="datetimeFigureOut">
              <a:rPr lang="en-US" smtClean="0"/>
              <a:t>2/23/2025</a:t>
            </a:fld>
            <a:endParaRPr lang="en-US"/>
          </a:p>
        </p:txBody>
      </p:sp>
      <p:sp>
        <p:nvSpPr>
          <p:cNvPr id="5" name="Footer Placeholder 4">
            <a:extLst>
              <a:ext uri="{FF2B5EF4-FFF2-40B4-BE49-F238E27FC236}">
                <a16:creationId xmlns:a16="http://schemas.microsoft.com/office/drawing/2014/main" id="{F68FC22F-0115-4465-ABF9-887F5C77F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C471B-DB2E-47E2-9953-38A16D45D22F}"/>
              </a:ext>
            </a:extLst>
          </p:cNvPr>
          <p:cNvSpPr>
            <a:spLocks noGrp="1"/>
          </p:cNvSpPr>
          <p:nvPr>
            <p:ph type="sldNum" sz="quarter" idx="12"/>
          </p:nvPr>
        </p:nvSpPr>
        <p:spPr/>
        <p:txBody>
          <a:bodyPr/>
          <a:lstStyle/>
          <a:p>
            <a:fld id="{E13DF96C-0D1F-4F95-9E9D-8FFBA0DBCC30}" type="slidenum">
              <a:rPr lang="en-US" smtClean="0"/>
              <a:t>‹#›</a:t>
            </a:fld>
            <a:endParaRPr lang="en-US"/>
          </a:p>
        </p:txBody>
      </p:sp>
    </p:spTree>
    <p:extLst>
      <p:ext uri="{BB962C8B-B14F-4D97-AF65-F5344CB8AC3E}">
        <p14:creationId xmlns:p14="http://schemas.microsoft.com/office/powerpoint/2010/main" val="3624630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B175-9262-4145-A3B7-3B87A33E932D}"/>
              </a:ext>
            </a:extLst>
          </p:cNvPr>
          <p:cNvSpPr>
            <a:spLocks noGrp="1"/>
          </p:cNvSpPr>
          <p:nvPr>
            <p:ph type="title"/>
          </p:nvPr>
        </p:nvSpPr>
        <p:spPr>
          <a:xfrm>
            <a:off x="838200" y="365125"/>
            <a:ext cx="10515600" cy="1021223"/>
          </a:xfrm>
        </p:spPr>
        <p:txBody>
          <a:bodyPr/>
          <a:lstStyle>
            <a:lvl1pPr>
              <a:defRPr>
                <a:latin typeface="Rockwell" panose="02060603020205020403"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1DFFD2B-FE1F-4EAF-861B-4DE1AC096D5D}"/>
              </a:ext>
            </a:extLst>
          </p:cNvPr>
          <p:cNvSpPr>
            <a:spLocks noGrp="1"/>
          </p:cNvSpPr>
          <p:nvPr>
            <p:ph sz="half" idx="1"/>
          </p:nvPr>
        </p:nvSpPr>
        <p:spPr>
          <a:xfrm>
            <a:off x="838200" y="1467465"/>
            <a:ext cx="5181600" cy="4709498"/>
          </a:xfrm>
        </p:spPr>
        <p:txBody>
          <a:bodyPr/>
          <a:lstStyle>
            <a:lvl1pPr>
              <a:defRPr>
                <a:latin typeface="Rockwell" panose="02060603020205020403" pitchFamily="18" charset="0"/>
              </a:defRPr>
            </a:lvl1pPr>
            <a:lvl2pPr>
              <a:defRPr>
                <a:latin typeface="Rockwell" panose="02060603020205020403" pitchFamily="18" charset="0"/>
              </a:defRPr>
            </a:lvl2pPr>
            <a:lvl3pPr>
              <a:defRPr>
                <a:latin typeface="Rockwell" panose="02060603020205020403" pitchFamily="18" charset="0"/>
              </a:defRPr>
            </a:lvl3pPr>
            <a:lvl4pPr>
              <a:defRPr>
                <a:latin typeface="Rockwell" panose="02060603020205020403" pitchFamily="18" charset="0"/>
              </a:defRPr>
            </a:lvl4pPr>
            <a:lvl5pPr>
              <a:defRPr>
                <a:latin typeface="Rockwell" panose="020606030202050204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E2E329-A4AD-4643-A839-F4E472B6191D}"/>
              </a:ext>
            </a:extLst>
          </p:cNvPr>
          <p:cNvSpPr>
            <a:spLocks noGrp="1"/>
          </p:cNvSpPr>
          <p:nvPr>
            <p:ph sz="half" idx="2"/>
          </p:nvPr>
        </p:nvSpPr>
        <p:spPr>
          <a:xfrm>
            <a:off x="6172200" y="1467465"/>
            <a:ext cx="5181600" cy="4709498"/>
          </a:xfrm>
        </p:spPr>
        <p:txBody>
          <a:bodyPr/>
          <a:lstStyle>
            <a:lvl1pPr>
              <a:defRPr>
                <a:latin typeface="Rockwell" panose="02060603020205020403" pitchFamily="18" charset="0"/>
              </a:defRPr>
            </a:lvl1pPr>
            <a:lvl2pPr>
              <a:defRPr>
                <a:latin typeface="Rockwell" panose="02060603020205020403" pitchFamily="18" charset="0"/>
              </a:defRPr>
            </a:lvl2pPr>
            <a:lvl3pPr>
              <a:defRPr>
                <a:latin typeface="Rockwell" panose="02060603020205020403" pitchFamily="18" charset="0"/>
              </a:defRPr>
            </a:lvl3pPr>
            <a:lvl4pPr>
              <a:defRPr>
                <a:latin typeface="Rockwell" panose="02060603020205020403" pitchFamily="18" charset="0"/>
              </a:defRPr>
            </a:lvl4pPr>
            <a:lvl5pPr>
              <a:defRPr>
                <a:latin typeface="Rockwell" panose="020606030202050204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0AEBF3-1AA5-4F11-9D1E-06B0BB7903BA}"/>
              </a:ext>
            </a:extLst>
          </p:cNvPr>
          <p:cNvSpPr>
            <a:spLocks noGrp="1"/>
          </p:cNvSpPr>
          <p:nvPr>
            <p:ph type="dt" sz="half" idx="10"/>
          </p:nvPr>
        </p:nvSpPr>
        <p:spPr/>
        <p:txBody>
          <a:bodyPr/>
          <a:lstStyle/>
          <a:p>
            <a:fld id="{EA00488A-E729-4169-BA52-A92E0C0C34A4}" type="datetimeFigureOut">
              <a:rPr lang="en-US" smtClean="0"/>
              <a:t>2/23/2025</a:t>
            </a:fld>
            <a:endParaRPr lang="en-US"/>
          </a:p>
        </p:txBody>
      </p:sp>
      <p:sp>
        <p:nvSpPr>
          <p:cNvPr id="6" name="Footer Placeholder 5">
            <a:extLst>
              <a:ext uri="{FF2B5EF4-FFF2-40B4-BE49-F238E27FC236}">
                <a16:creationId xmlns:a16="http://schemas.microsoft.com/office/drawing/2014/main" id="{3D642F72-3575-486B-B0C7-8B2C5C78F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452E0-6678-47C2-8140-0E386A933CA2}"/>
              </a:ext>
            </a:extLst>
          </p:cNvPr>
          <p:cNvSpPr>
            <a:spLocks noGrp="1"/>
          </p:cNvSpPr>
          <p:nvPr>
            <p:ph type="sldNum" sz="quarter" idx="12"/>
          </p:nvPr>
        </p:nvSpPr>
        <p:spPr/>
        <p:txBody>
          <a:bodyPr/>
          <a:lstStyle/>
          <a:p>
            <a:fld id="{E13DF96C-0D1F-4F95-9E9D-8FFBA0DBCC30}" type="slidenum">
              <a:rPr lang="en-US" smtClean="0"/>
              <a:t>‹#›</a:t>
            </a:fld>
            <a:endParaRPr lang="en-US"/>
          </a:p>
        </p:txBody>
      </p:sp>
    </p:spTree>
    <p:extLst>
      <p:ext uri="{BB962C8B-B14F-4D97-AF65-F5344CB8AC3E}">
        <p14:creationId xmlns:p14="http://schemas.microsoft.com/office/powerpoint/2010/main" val="1077927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EE4CF-E00C-46BB-86EF-C1ADCF95C7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C1568-4E0E-4AC3-BDBC-8CEE6D3E5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9E8B0E-2AD3-437E-A8C0-BC6800DD7B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1B77F-E02F-41FA-A23C-03FBE7165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E60115-8ECF-435F-8EE5-1123CCF9D5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518B4F-A3A1-4FF7-80D3-A71BFB6BCC34}"/>
              </a:ext>
            </a:extLst>
          </p:cNvPr>
          <p:cNvSpPr>
            <a:spLocks noGrp="1"/>
          </p:cNvSpPr>
          <p:nvPr>
            <p:ph type="dt" sz="half" idx="10"/>
          </p:nvPr>
        </p:nvSpPr>
        <p:spPr/>
        <p:txBody>
          <a:bodyPr/>
          <a:lstStyle/>
          <a:p>
            <a:fld id="{EA00488A-E729-4169-BA52-A92E0C0C34A4}" type="datetimeFigureOut">
              <a:rPr lang="en-US" smtClean="0"/>
              <a:t>2/23/2025</a:t>
            </a:fld>
            <a:endParaRPr lang="en-US"/>
          </a:p>
        </p:txBody>
      </p:sp>
      <p:sp>
        <p:nvSpPr>
          <p:cNvPr id="8" name="Footer Placeholder 7">
            <a:extLst>
              <a:ext uri="{FF2B5EF4-FFF2-40B4-BE49-F238E27FC236}">
                <a16:creationId xmlns:a16="http://schemas.microsoft.com/office/drawing/2014/main" id="{3AC66712-2C63-48D6-87C8-97D7FDDC72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D43701-CFFF-4F2F-9787-1E90BAADB38C}"/>
              </a:ext>
            </a:extLst>
          </p:cNvPr>
          <p:cNvSpPr>
            <a:spLocks noGrp="1"/>
          </p:cNvSpPr>
          <p:nvPr>
            <p:ph type="sldNum" sz="quarter" idx="12"/>
          </p:nvPr>
        </p:nvSpPr>
        <p:spPr/>
        <p:txBody>
          <a:bodyPr/>
          <a:lstStyle/>
          <a:p>
            <a:fld id="{E13DF96C-0D1F-4F95-9E9D-8FFBA0DBCC30}" type="slidenum">
              <a:rPr lang="en-US" smtClean="0"/>
              <a:t>‹#›</a:t>
            </a:fld>
            <a:endParaRPr lang="en-US"/>
          </a:p>
        </p:txBody>
      </p:sp>
    </p:spTree>
    <p:extLst>
      <p:ext uri="{BB962C8B-B14F-4D97-AF65-F5344CB8AC3E}">
        <p14:creationId xmlns:p14="http://schemas.microsoft.com/office/powerpoint/2010/main" val="182042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58"/>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30" name="Google Shape;30;p58"/>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19F8B1-4451-4646-9AE7-8E8109D8AD7C}"/>
              </a:ext>
            </a:extLst>
          </p:cNvPr>
          <p:cNvSpPr>
            <a:spLocks noGrp="1"/>
          </p:cNvSpPr>
          <p:nvPr>
            <p:ph type="dt" sz="half" idx="10"/>
          </p:nvPr>
        </p:nvSpPr>
        <p:spPr/>
        <p:txBody>
          <a:bodyPr/>
          <a:lstStyle/>
          <a:p>
            <a:fld id="{EA00488A-E729-4169-BA52-A92E0C0C34A4}" type="datetimeFigureOut">
              <a:rPr lang="en-US" smtClean="0"/>
              <a:t>2/23/2025</a:t>
            </a:fld>
            <a:endParaRPr lang="en-US"/>
          </a:p>
        </p:txBody>
      </p:sp>
      <p:sp>
        <p:nvSpPr>
          <p:cNvPr id="3" name="Footer Placeholder 2">
            <a:extLst>
              <a:ext uri="{FF2B5EF4-FFF2-40B4-BE49-F238E27FC236}">
                <a16:creationId xmlns:a16="http://schemas.microsoft.com/office/drawing/2014/main" id="{F1981B45-4D48-415F-B5C6-1BDF3479DA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C5743F-61A6-456B-B84A-879851893981}"/>
              </a:ext>
            </a:extLst>
          </p:cNvPr>
          <p:cNvSpPr>
            <a:spLocks noGrp="1"/>
          </p:cNvSpPr>
          <p:nvPr>
            <p:ph type="sldNum" sz="quarter" idx="12"/>
          </p:nvPr>
        </p:nvSpPr>
        <p:spPr/>
        <p:txBody>
          <a:bodyPr/>
          <a:lstStyle/>
          <a:p>
            <a:fld id="{E13DF96C-0D1F-4F95-9E9D-8FFBA0DBCC30}" type="slidenum">
              <a:rPr lang="en-US" smtClean="0"/>
              <a:t>‹#›</a:t>
            </a:fld>
            <a:endParaRPr lang="en-US"/>
          </a:p>
        </p:txBody>
      </p:sp>
    </p:spTree>
    <p:extLst>
      <p:ext uri="{BB962C8B-B14F-4D97-AF65-F5344CB8AC3E}">
        <p14:creationId xmlns:p14="http://schemas.microsoft.com/office/powerpoint/2010/main" val="7094688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2B319-4BEE-420C-9F31-AD8476983B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579F14-BD49-4DCB-BA87-A52490C9D6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EE232-0D3B-418E-9917-7825842B1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22E3F-01CF-4FB5-9141-65FB8BDC1C02}"/>
              </a:ext>
            </a:extLst>
          </p:cNvPr>
          <p:cNvSpPr>
            <a:spLocks noGrp="1"/>
          </p:cNvSpPr>
          <p:nvPr>
            <p:ph type="dt" sz="half" idx="10"/>
          </p:nvPr>
        </p:nvSpPr>
        <p:spPr/>
        <p:txBody>
          <a:bodyPr/>
          <a:lstStyle/>
          <a:p>
            <a:fld id="{EA00488A-E729-4169-BA52-A92E0C0C34A4}" type="datetimeFigureOut">
              <a:rPr lang="en-US" smtClean="0"/>
              <a:t>2/23/2025</a:t>
            </a:fld>
            <a:endParaRPr lang="en-US"/>
          </a:p>
        </p:txBody>
      </p:sp>
      <p:sp>
        <p:nvSpPr>
          <p:cNvPr id="6" name="Footer Placeholder 5">
            <a:extLst>
              <a:ext uri="{FF2B5EF4-FFF2-40B4-BE49-F238E27FC236}">
                <a16:creationId xmlns:a16="http://schemas.microsoft.com/office/drawing/2014/main" id="{CDBFA5FB-6CD6-4767-ACFD-46B9A33FE6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3D4780-6D18-4A00-9C6D-68B1BD5F2C29}"/>
              </a:ext>
            </a:extLst>
          </p:cNvPr>
          <p:cNvSpPr>
            <a:spLocks noGrp="1"/>
          </p:cNvSpPr>
          <p:nvPr>
            <p:ph type="sldNum" sz="quarter" idx="12"/>
          </p:nvPr>
        </p:nvSpPr>
        <p:spPr/>
        <p:txBody>
          <a:bodyPr/>
          <a:lstStyle/>
          <a:p>
            <a:fld id="{E13DF96C-0D1F-4F95-9E9D-8FFBA0DBCC30}" type="slidenum">
              <a:rPr lang="en-US" smtClean="0"/>
              <a:t>‹#›</a:t>
            </a:fld>
            <a:endParaRPr lang="en-US"/>
          </a:p>
        </p:txBody>
      </p:sp>
    </p:spTree>
    <p:extLst>
      <p:ext uri="{BB962C8B-B14F-4D97-AF65-F5344CB8AC3E}">
        <p14:creationId xmlns:p14="http://schemas.microsoft.com/office/powerpoint/2010/main" val="38883323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A197-E686-4ABD-B94F-2DDB67575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3D9A10-0F7F-4518-8EE0-25E14B0380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0F693D-BE70-4D50-B205-6F9DDFC54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84EEE-501D-469F-BD77-C6B3404CA97B}"/>
              </a:ext>
            </a:extLst>
          </p:cNvPr>
          <p:cNvSpPr>
            <a:spLocks noGrp="1"/>
          </p:cNvSpPr>
          <p:nvPr>
            <p:ph type="dt" sz="half" idx="10"/>
          </p:nvPr>
        </p:nvSpPr>
        <p:spPr/>
        <p:txBody>
          <a:bodyPr/>
          <a:lstStyle/>
          <a:p>
            <a:fld id="{EA00488A-E729-4169-BA52-A92E0C0C34A4}" type="datetimeFigureOut">
              <a:rPr lang="en-US" smtClean="0"/>
              <a:t>2/23/2025</a:t>
            </a:fld>
            <a:endParaRPr lang="en-US"/>
          </a:p>
        </p:txBody>
      </p:sp>
      <p:sp>
        <p:nvSpPr>
          <p:cNvPr id="6" name="Footer Placeholder 5">
            <a:extLst>
              <a:ext uri="{FF2B5EF4-FFF2-40B4-BE49-F238E27FC236}">
                <a16:creationId xmlns:a16="http://schemas.microsoft.com/office/drawing/2014/main" id="{C2511424-05B2-4B76-9809-172631C28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1F2862-2B5E-42DE-9E59-4CD327891727}"/>
              </a:ext>
            </a:extLst>
          </p:cNvPr>
          <p:cNvSpPr>
            <a:spLocks noGrp="1"/>
          </p:cNvSpPr>
          <p:nvPr>
            <p:ph type="sldNum" sz="quarter" idx="12"/>
          </p:nvPr>
        </p:nvSpPr>
        <p:spPr/>
        <p:txBody>
          <a:bodyPr/>
          <a:lstStyle/>
          <a:p>
            <a:fld id="{E13DF96C-0D1F-4F95-9E9D-8FFBA0DBCC30}" type="slidenum">
              <a:rPr lang="en-US" smtClean="0"/>
              <a:t>‹#›</a:t>
            </a:fld>
            <a:endParaRPr lang="en-US"/>
          </a:p>
        </p:txBody>
      </p:sp>
    </p:spTree>
    <p:extLst>
      <p:ext uri="{BB962C8B-B14F-4D97-AF65-F5344CB8AC3E}">
        <p14:creationId xmlns:p14="http://schemas.microsoft.com/office/powerpoint/2010/main" val="31508840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64585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PD Logo">
    <p:spTree>
      <p:nvGrpSpPr>
        <p:cNvPr id="1" name=""/>
        <p:cNvGrpSpPr/>
        <p:nvPr/>
      </p:nvGrpSpPr>
      <p:grpSpPr>
        <a:xfrm>
          <a:off x="0" y="0"/>
          <a:ext cx="0" cy="0"/>
          <a:chOff x="0" y="0"/>
          <a:chExt cx="0" cy="0"/>
        </a:xfrm>
      </p:grpSpPr>
      <p:sp>
        <p:nvSpPr>
          <p:cNvPr id="22" name="Slide Title"/>
          <p:cNvSpPr txBox="1">
            <a:spLocks noGrp="1"/>
          </p:cNvSpPr>
          <p:nvPr>
            <p:ph type="body" sz="quarter" idx="21"/>
          </p:nvPr>
        </p:nvSpPr>
        <p:spPr>
          <a:xfrm>
            <a:off x="524929" y="274675"/>
            <a:ext cx="6639560" cy="553998"/>
          </a:xfrm>
          <a:prstGeom prst="rect">
            <a:avLst/>
          </a:prstGeom>
        </p:spPr>
        <p:txBody>
          <a:bodyPr lIns="0" tIns="0" rIns="0" bIns="0" anchor="t">
            <a:spAutoFit/>
          </a:bodyPr>
          <a:lstStyle>
            <a:lvl1pPr marL="0" indent="0" defTabSz="228600">
              <a:spcBef>
                <a:spcPts val="0"/>
              </a:spcBef>
              <a:buSzTx/>
              <a:buNone/>
              <a:defRPr sz="3600">
                <a:solidFill>
                  <a:srgbClr val="FFFFFF"/>
                </a:solidFill>
                <a:latin typeface="Roboto Condensed Regular"/>
                <a:ea typeface="Roboto Condensed Regular"/>
                <a:cs typeface="Roboto Condensed Regular"/>
                <a:sym typeface="Roboto Condensed Regular"/>
              </a:defRPr>
            </a:lvl1pPr>
          </a:lstStyle>
          <a:p>
            <a:r>
              <a:rPr dirty="0"/>
              <a:t>Slide Title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Content Placeholder 2">
            <a:extLst>
              <a:ext uri="{FF2B5EF4-FFF2-40B4-BE49-F238E27FC236}">
                <a16:creationId xmlns:a16="http://schemas.microsoft.com/office/drawing/2014/main" id="{7F46339E-24B4-5331-40E8-4E37E78554EA}"/>
              </a:ext>
            </a:extLst>
          </p:cNvPr>
          <p:cNvSpPr>
            <a:spLocks noGrp="1"/>
          </p:cNvSpPr>
          <p:nvPr>
            <p:ph sz="quarter" idx="22"/>
          </p:nvPr>
        </p:nvSpPr>
        <p:spPr>
          <a:xfrm>
            <a:off x="524669" y="1571625"/>
            <a:ext cx="10638631"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65072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9"/>
          <p:cNvSpPr txBox="1">
            <a:spLocks noGrp="1"/>
          </p:cNvSpPr>
          <p:nvPr>
            <p:ph type="title"/>
          </p:nvPr>
        </p:nvSpPr>
        <p:spPr>
          <a:xfrm>
            <a:off x="963084" y="4406903"/>
            <a:ext cx="103632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0" i="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3" name="Google Shape;33;p59"/>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pic>
        <p:nvPicPr>
          <p:cNvPr id="34" name="Google Shape;34;p59"/>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60"/>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 name="Google Shape;37;p60"/>
          <p:cNvSpPr txBox="1">
            <a:spLocks noGrp="1"/>
          </p:cNvSpPr>
          <p:nvPr>
            <p:ph type="body" idx="1"/>
          </p:nvPr>
        </p:nvSpPr>
        <p:spPr>
          <a:xfrm>
            <a:off x="609600" y="1254697"/>
            <a:ext cx="5386917"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0" i="0"/>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8" name="Google Shape;38;p60"/>
          <p:cNvSpPr txBox="1">
            <a:spLocks noGrp="1"/>
          </p:cNvSpPr>
          <p:nvPr>
            <p:ph type="body" idx="2"/>
          </p:nvPr>
        </p:nvSpPr>
        <p:spPr>
          <a:xfrm>
            <a:off x="609600" y="1999491"/>
            <a:ext cx="5386917" cy="4126675"/>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9" name="Google Shape;39;p60"/>
          <p:cNvSpPr txBox="1">
            <a:spLocks noGrp="1"/>
          </p:cNvSpPr>
          <p:nvPr>
            <p:ph type="body" idx="3"/>
          </p:nvPr>
        </p:nvSpPr>
        <p:spPr>
          <a:xfrm>
            <a:off x="6193369" y="1254697"/>
            <a:ext cx="5389033"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0" i="0"/>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0" name="Google Shape;40;p60"/>
          <p:cNvSpPr txBox="1">
            <a:spLocks noGrp="1"/>
          </p:cNvSpPr>
          <p:nvPr>
            <p:ph type="body" idx="4"/>
          </p:nvPr>
        </p:nvSpPr>
        <p:spPr>
          <a:xfrm>
            <a:off x="6193369" y="1999491"/>
            <a:ext cx="5389033" cy="4126675"/>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pic>
        <p:nvPicPr>
          <p:cNvPr id="41" name="Google Shape;41;p60"/>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osaic with Caption">
  <p:cSld name="Mosaic with Caption">
    <p:spTree>
      <p:nvGrpSpPr>
        <p:cNvPr id="1" name="Shape 42"/>
        <p:cNvGrpSpPr/>
        <p:nvPr/>
      </p:nvGrpSpPr>
      <p:grpSpPr>
        <a:xfrm>
          <a:off x="0" y="0"/>
          <a:ext cx="0" cy="0"/>
          <a:chOff x="0" y="0"/>
          <a:chExt cx="0" cy="0"/>
        </a:xfrm>
      </p:grpSpPr>
      <p:sp>
        <p:nvSpPr>
          <p:cNvPr id="43" name="Google Shape;43;p61"/>
          <p:cNvSpPr/>
          <p:nvPr/>
        </p:nvSpPr>
        <p:spPr>
          <a:xfrm>
            <a:off x="7539038" y="2733675"/>
            <a:ext cx="2255837" cy="1636713"/>
          </a:xfrm>
          <a:prstGeom prst="rect">
            <a:avLst/>
          </a:prstGeom>
          <a:solidFill>
            <a:srgbClr val="8E0000">
              <a:alpha val="80000"/>
            </a:srgbClr>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 name="Google Shape;44;p61"/>
          <p:cNvSpPr/>
          <p:nvPr/>
        </p:nvSpPr>
        <p:spPr>
          <a:xfrm>
            <a:off x="9936163" y="4497388"/>
            <a:ext cx="2252662" cy="1638300"/>
          </a:xfrm>
          <a:prstGeom prst="rect">
            <a:avLst/>
          </a:prstGeom>
          <a:solidFill>
            <a:srgbClr val="8E0000">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 name="Google Shape;45;p61"/>
          <p:cNvSpPr/>
          <p:nvPr/>
        </p:nvSpPr>
        <p:spPr>
          <a:xfrm>
            <a:off x="9936163" y="971550"/>
            <a:ext cx="2252662" cy="1636713"/>
          </a:xfrm>
          <a:prstGeom prst="rect">
            <a:avLst/>
          </a:prstGeom>
          <a:solidFill>
            <a:srgbClr val="8E0000">
              <a:alpha val="80000"/>
            </a:srgbClr>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6" name="Google Shape;46;p61"/>
          <p:cNvPicPr preferRelativeResize="0"/>
          <p:nvPr/>
        </p:nvPicPr>
        <p:blipFill rotWithShape="1">
          <a:blip r:embed="rId2">
            <a:alphaModFix/>
          </a:blip>
          <a:srcRect/>
          <a:stretch/>
        </p:blipFill>
        <p:spPr>
          <a:xfrm>
            <a:off x="10928350" y="96838"/>
            <a:ext cx="1219200" cy="914400"/>
          </a:xfrm>
          <a:prstGeom prst="rect">
            <a:avLst/>
          </a:prstGeom>
          <a:noFill/>
          <a:ln>
            <a:noFill/>
          </a:ln>
        </p:spPr>
      </p:pic>
      <p:sp>
        <p:nvSpPr>
          <p:cNvPr id="47" name="Google Shape;47;p61"/>
          <p:cNvSpPr>
            <a:spLocks noGrp="1"/>
          </p:cNvSpPr>
          <p:nvPr>
            <p:ph type="pic" idx="2"/>
          </p:nvPr>
        </p:nvSpPr>
        <p:spPr>
          <a:xfrm>
            <a:off x="7538375" y="4496738"/>
            <a:ext cx="2253380" cy="1638935"/>
          </a:xfrm>
          <a:prstGeom prst="rect">
            <a:avLst/>
          </a:prstGeom>
          <a:noFill/>
          <a:ln>
            <a:noFill/>
          </a:ln>
        </p:spPr>
      </p:sp>
      <p:sp>
        <p:nvSpPr>
          <p:cNvPr id="48" name="Google Shape;48;p61"/>
          <p:cNvSpPr>
            <a:spLocks noGrp="1"/>
          </p:cNvSpPr>
          <p:nvPr>
            <p:ph type="pic" idx="3"/>
          </p:nvPr>
        </p:nvSpPr>
        <p:spPr>
          <a:xfrm>
            <a:off x="7538375" y="971967"/>
            <a:ext cx="2253380" cy="1635750"/>
          </a:xfrm>
          <a:prstGeom prst="rect">
            <a:avLst/>
          </a:prstGeom>
          <a:noFill/>
          <a:ln>
            <a:noFill/>
          </a:ln>
        </p:spPr>
      </p:sp>
      <p:sp>
        <p:nvSpPr>
          <p:cNvPr id="49" name="Google Shape;49;p61"/>
          <p:cNvSpPr>
            <a:spLocks noGrp="1"/>
          </p:cNvSpPr>
          <p:nvPr>
            <p:ph type="pic" idx="4"/>
          </p:nvPr>
        </p:nvSpPr>
        <p:spPr>
          <a:xfrm>
            <a:off x="9936127" y="2733854"/>
            <a:ext cx="2253380" cy="1637841"/>
          </a:xfrm>
          <a:prstGeom prst="rect">
            <a:avLst/>
          </a:prstGeom>
          <a:noFill/>
          <a:ln>
            <a:noFill/>
          </a:ln>
        </p:spPr>
      </p:sp>
      <p:sp>
        <p:nvSpPr>
          <p:cNvPr id="50" name="Google Shape;50;p61"/>
          <p:cNvSpPr txBox="1">
            <a:spLocks noGrp="1"/>
          </p:cNvSpPr>
          <p:nvPr>
            <p:ph type="body" idx="1"/>
          </p:nvPr>
        </p:nvSpPr>
        <p:spPr>
          <a:xfrm>
            <a:off x="630135" y="981113"/>
            <a:ext cx="6500261" cy="516370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1" name="Google Shape;51;p61"/>
          <p:cNvSpPr txBox="1">
            <a:spLocks noGrp="1"/>
          </p:cNvSpPr>
          <p:nvPr>
            <p:ph type="title"/>
          </p:nvPr>
        </p:nvSpPr>
        <p:spPr>
          <a:xfrm>
            <a:off x="609600" y="219774"/>
            <a:ext cx="10260064" cy="6397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pic>
        <p:nvPicPr>
          <p:cNvPr id="53" name="Google Shape;53;p62"/>
          <p:cNvPicPr preferRelativeResize="0"/>
          <p:nvPr/>
        </p:nvPicPr>
        <p:blipFill rotWithShape="1">
          <a:blip r:embed="rId2">
            <a:alphaModFix/>
          </a:blip>
          <a:srcRect/>
          <a:stretch/>
        </p:blipFill>
        <p:spPr>
          <a:xfrm>
            <a:off x="11125200" y="82550"/>
            <a:ext cx="914400" cy="914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63"/>
          <p:cNvSpPr txBox="1">
            <a:spLocks noGrp="1"/>
          </p:cNvSpPr>
          <p:nvPr>
            <p:ph type="title"/>
          </p:nvPr>
        </p:nvSpPr>
        <p:spPr>
          <a:xfrm>
            <a:off x="609602" y="273050"/>
            <a:ext cx="4011084"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0" i="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6" name="Google Shape;56;p63"/>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63"/>
          <p:cNvSpPr txBox="1">
            <a:spLocks noGrp="1"/>
          </p:cNvSpPr>
          <p:nvPr>
            <p:ph type="body" idx="2"/>
          </p:nvPr>
        </p:nvSpPr>
        <p:spPr>
          <a:xfrm>
            <a:off x="609602" y="1435103"/>
            <a:ext cx="4011084"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theme" Target="../theme/theme4.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2"/>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11" name="Google Shape;11;p52"/>
          <p:cNvSpPr txBox="1">
            <a:spLocks noGrp="1"/>
          </p:cNvSpPr>
          <p:nvPr>
            <p:ph type="body" idx="1"/>
          </p:nvPr>
        </p:nvSpPr>
        <p:spPr>
          <a:xfrm>
            <a:off x="609600" y="1143000"/>
            <a:ext cx="10972800" cy="49831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2" name="Google Shape;12;p52"/>
          <p:cNvCxnSpPr/>
          <p:nvPr/>
        </p:nvCxnSpPr>
        <p:spPr>
          <a:xfrm>
            <a:off x="0" y="6223000"/>
            <a:ext cx="12192000" cy="0"/>
          </a:xfrm>
          <a:prstGeom prst="straightConnector1">
            <a:avLst/>
          </a:prstGeom>
          <a:noFill/>
          <a:ln w="28575" cap="flat" cmpd="sng">
            <a:solidFill>
              <a:srgbClr val="8E0000"/>
            </a:solidFill>
            <a:prstDash val="solid"/>
            <a:round/>
            <a:headEnd type="none" w="sm" len="sm"/>
            <a:tailEnd type="none" w="sm" len="sm"/>
          </a:ln>
        </p:spPr>
      </p:cxnSp>
      <p:sp>
        <p:nvSpPr>
          <p:cNvPr id="13" name="Google Shape;13;p52"/>
          <p:cNvSpPr txBox="1"/>
          <p:nvPr/>
        </p:nvSpPr>
        <p:spPr>
          <a:xfrm>
            <a:off x="430213" y="6284913"/>
            <a:ext cx="60071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rgbClr val="8E0000"/>
                </a:solidFill>
                <a:latin typeface="Arial"/>
                <a:ea typeface="Arial"/>
                <a:cs typeface="Arial"/>
                <a:sym typeface="Arial"/>
              </a:rPr>
              <a:t>Information Sciences Institute</a:t>
            </a:r>
            <a:endParaRPr sz="1400" b="0" i="0" u="none" strike="noStrike" cap="none">
              <a:solidFill>
                <a:srgbClr val="000000"/>
              </a:solidFill>
              <a:latin typeface="Arial"/>
              <a:ea typeface="Arial"/>
              <a:cs typeface="Arial"/>
              <a:sym typeface="Arial"/>
            </a:endParaRPr>
          </a:p>
        </p:txBody>
      </p:sp>
      <p:pic>
        <p:nvPicPr>
          <p:cNvPr id="14" name="Google Shape;14;p52"/>
          <p:cNvPicPr preferRelativeResize="0"/>
          <p:nvPr/>
        </p:nvPicPr>
        <p:blipFill rotWithShape="1">
          <a:blip r:embed="rId14">
            <a:alphaModFix/>
          </a:blip>
          <a:srcRect t="6665" b="13334"/>
          <a:stretch/>
        </p:blipFill>
        <p:spPr>
          <a:xfrm>
            <a:off x="10005655" y="6262839"/>
            <a:ext cx="1965960" cy="54864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6932F-7D56-451B-AA5D-FFE770939423}" type="datetimeFigureOut">
              <a:rPr lang="en-US" smtClean="0"/>
              <a:t>2/23/2025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7E02A-9954-4576-B0F9-11BFAE7B69D7}" type="slidenum">
              <a:rPr lang="en-US" smtClean="0"/>
              <a:t>‹#›</a:t>
            </a:fld>
            <a:endParaRPr lang="en-US"/>
          </a:p>
        </p:txBody>
      </p:sp>
    </p:spTree>
    <p:extLst>
      <p:ext uri="{BB962C8B-B14F-4D97-AF65-F5344CB8AC3E}">
        <p14:creationId xmlns:p14="http://schemas.microsoft.com/office/powerpoint/2010/main" val="287851869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7C685-E403-45AB-83FA-226773AA49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7BC751-900E-461F-9C95-1289E9B9D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C69439-14ED-40A5-B8A5-6CEB04DE85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00488A-E729-4169-BA52-A92E0C0C34A4}" type="datetimeFigureOut">
              <a:rPr lang="en-US" smtClean="0"/>
              <a:t>2/23/2025</a:t>
            </a:fld>
            <a:endParaRPr lang="en-US"/>
          </a:p>
        </p:txBody>
      </p:sp>
      <p:sp>
        <p:nvSpPr>
          <p:cNvPr id="5" name="Footer Placeholder 4">
            <a:extLst>
              <a:ext uri="{FF2B5EF4-FFF2-40B4-BE49-F238E27FC236}">
                <a16:creationId xmlns:a16="http://schemas.microsoft.com/office/drawing/2014/main" id="{D9A2B2D8-E808-4F51-95B9-24715CA09E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F96385-02A6-415B-BA56-CCF8007CF8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DF96C-0D1F-4F95-9E9D-8FFBA0DBCC30}" type="slidenum">
              <a:rPr lang="en-US" smtClean="0"/>
              <a:t>‹#›</a:t>
            </a:fld>
            <a:endParaRPr lang="en-US"/>
          </a:p>
        </p:txBody>
      </p:sp>
    </p:spTree>
    <p:extLst>
      <p:ext uri="{BB962C8B-B14F-4D97-AF65-F5344CB8AC3E}">
        <p14:creationId xmlns:p14="http://schemas.microsoft.com/office/powerpoint/2010/main" val="82284218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Rockwell" panose="020606030202050204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well" panose="020606030202050204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well" panose="020606030202050204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well" panose="020606030202050204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well" panose="020606030202050204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well" panose="020606030202050204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implicit.harvard.edu/implici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www.nytimes.com/2019/11/11/technology/artificial-intelligence-bia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science.org/doi/full/10.1126/science.aal423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blog.conceptnet.io/posts/2017/how-to-make-a-racist-ai-without-really-tryin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jp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J69HkKz9g4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6.png"/><Relationship Id="rId1" Type="http://schemas.openxmlformats.org/officeDocument/2006/relationships/slideLayout" Target="../slideLayouts/slideLayout25.xml"/><Relationship Id="rId4" Type="http://schemas.openxmlformats.org/officeDocument/2006/relationships/hyperlink" Target="https://github.com/yuziheusc/fair_linear"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hyperlink" Target="https://github.com/yuziheusc/fair_linear"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
          <p:cNvSpPr txBox="1">
            <a:spLocks noGrp="1"/>
          </p:cNvSpPr>
          <p:nvPr>
            <p:ph type="ctrTitle"/>
          </p:nvPr>
        </p:nvSpPr>
        <p:spPr>
          <a:xfrm>
            <a:off x="914400" y="2130425"/>
            <a:ext cx="103632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6000"/>
              <a:buFont typeface="Calibri"/>
              <a:buNone/>
            </a:pPr>
            <a:r>
              <a:rPr lang="en-US" sz="3600" dirty="0">
                <a:solidFill>
                  <a:srgbClr val="7F7F7F"/>
                </a:solidFill>
              </a:rPr>
              <a:t>DSCI-531: FAIRNESS IN ARTIFICIAL INTELLIGENCE</a:t>
            </a:r>
            <a:br>
              <a:rPr lang="en-US" sz="4000" dirty="0"/>
            </a:br>
            <a:br>
              <a:rPr lang="en-US" dirty="0"/>
            </a:br>
            <a:br>
              <a:rPr lang="en-US" dirty="0"/>
            </a:br>
            <a:r>
              <a:rPr lang="en-US" dirty="0"/>
              <a:t>BIASES IN TEXT EMBEDDINGS</a:t>
            </a:r>
            <a:br>
              <a:rPr lang="en-US" dirty="0"/>
            </a:br>
            <a:endParaRPr dirty="0"/>
          </a:p>
        </p:txBody>
      </p:sp>
      <p:sp>
        <p:nvSpPr>
          <p:cNvPr id="146" name="Google Shape;146;p1"/>
          <p:cNvSpPr txBox="1">
            <a:spLocks noGrp="1"/>
          </p:cNvSpPr>
          <p:nvPr>
            <p:ph type="subTitle" idx="1"/>
          </p:nvPr>
        </p:nvSpPr>
        <p:spPr>
          <a:xfrm>
            <a:off x="1828800" y="3886200"/>
            <a:ext cx="8534400" cy="1993106"/>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88888"/>
              </a:buClr>
              <a:buSzPts val="2800"/>
              <a:buNone/>
            </a:pPr>
            <a:r>
              <a:rPr lang="en-US" dirty="0"/>
              <a:t>Kristina Lerman</a:t>
            </a:r>
            <a:endParaRPr dirty="0"/>
          </a:p>
          <a:p>
            <a:pPr marL="0" lvl="0" indent="0" algn="ctr" rtl="0">
              <a:lnSpc>
                <a:spcPct val="100000"/>
              </a:lnSpc>
              <a:spcBef>
                <a:spcPts val="560"/>
              </a:spcBef>
              <a:spcAft>
                <a:spcPts val="0"/>
              </a:spcAft>
              <a:buClr>
                <a:srgbClr val="888888"/>
              </a:buClr>
              <a:buSzPts val="2800"/>
              <a:buNone/>
            </a:pPr>
            <a:r>
              <a:rPr lang="en-US" dirty="0"/>
              <a:t>Spring 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6"/>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Which words come to mind? - </a:t>
            </a:r>
            <a:r>
              <a:rPr lang="en-US" dirty="0">
                <a:solidFill>
                  <a:srgbClr val="FF0000"/>
                </a:solidFill>
              </a:rPr>
              <a:t>Flowers</a:t>
            </a:r>
            <a:r>
              <a:rPr lang="en-US" dirty="0"/>
              <a:t> </a:t>
            </a:r>
            <a:endParaRPr dirty="0"/>
          </a:p>
        </p:txBody>
      </p:sp>
      <p:pic>
        <p:nvPicPr>
          <p:cNvPr id="200" name="Google Shape;200;p6" descr="Close-up of orange Ranunculus flower"/>
          <p:cNvPicPr preferRelativeResize="0">
            <a:picLocks noGrp="1"/>
          </p:cNvPicPr>
          <p:nvPr>
            <p:ph type="body" idx="1"/>
          </p:nvPr>
        </p:nvPicPr>
        <p:blipFill rotWithShape="1">
          <a:blip r:embed="rId3">
            <a:alphaModFix/>
          </a:blip>
          <a:srcRect/>
          <a:stretch/>
        </p:blipFill>
        <p:spPr>
          <a:xfrm>
            <a:off x="1295089" y="1243013"/>
            <a:ext cx="4013821" cy="4883150"/>
          </a:xfrm>
          <a:prstGeom prst="rect">
            <a:avLst/>
          </a:prstGeom>
          <a:noFill/>
          <a:ln>
            <a:noFill/>
          </a:ln>
        </p:spPr>
      </p:pic>
      <p:sp>
        <p:nvSpPr>
          <p:cNvPr id="201" name="Google Shape;201;p6"/>
          <p:cNvSpPr txBox="1">
            <a:spLocks noGrp="1"/>
          </p:cNvSpPr>
          <p:nvPr>
            <p:ph type="body" idx="2"/>
          </p:nvPr>
        </p:nvSpPr>
        <p:spPr>
          <a:xfrm>
            <a:off x="6197600" y="1243587"/>
            <a:ext cx="5384800" cy="4882579"/>
          </a:xfrm>
          <a:prstGeom prst="rect">
            <a:avLst/>
          </a:prstGeom>
          <a:noFill/>
          <a:ln>
            <a:noFill/>
          </a:ln>
        </p:spPr>
        <p:txBody>
          <a:bodyPr spcFirstLastPara="1" wrap="square" lIns="91425" tIns="45700" rIns="91425" bIns="45700" anchor="t" anchorCtr="0">
            <a:noAutofit/>
          </a:bodyPr>
          <a:lstStyle/>
          <a:p>
            <a:pPr marL="342900" lvl="0" indent="-165100" algn="l" rtl="0">
              <a:lnSpc>
                <a:spcPct val="100000"/>
              </a:lnSpc>
              <a:spcBef>
                <a:spcPts val="0"/>
              </a:spcBef>
              <a:spcAft>
                <a:spcPts val="0"/>
              </a:spcAft>
              <a:buClr>
                <a:schemeClr val="dk1"/>
              </a:buClr>
              <a:buSzPts val="28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7"/>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Which words come to mind? - </a:t>
            </a:r>
            <a:r>
              <a:rPr lang="en-US" dirty="0">
                <a:solidFill>
                  <a:srgbClr val="FF0000"/>
                </a:solidFill>
              </a:rPr>
              <a:t>Insects</a:t>
            </a:r>
            <a:endParaRPr dirty="0">
              <a:solidFill>
                <a:srgbClr val="FF0000"/>
              </a:solidFill>
            </a:endParaRPr>
          </a:p>
        </p:txBody>
      </p:sp>
      <p:pic>
        <p:nvPicPr>
          <p:cNvPr id="207" name="Google Shape;207;p7" descr="Close-Up of dragon fly"/>
          <p:cNvPicPr preferRelativeResize="0">
            <a:picLocks noGrp="1"/>
          </p:cNvPicPr>
          <p:nvPr>
            <p:ph type="body" idx="1"/>
          </p:nvPr>
        </p:nvPicPr>
        <p:blipFill rotWithShape="1">
          <a:blip r:embed="rId3">
            <a:alphaModFix/>
          </a:blip>
          <a:srcRect/>
          <a:stretch/>
        </p:blipFill>
        <p:spPr>
          <a:xfrm>
            <a:off x="609600" y="1890093"/>
            <a:ext cx="5384800" cy="3588990"/>
          </a:xfrm>
          <a:prstGeom prst="rect">
            <a:avLst/>
          </a:prstGeom>
          <a:noFill/>
          <a:ln>
            <a:noFill/>
          </a:ln>
        </p:spPr>
      </p:pic>
      <p:sp>
        <p:nvSpPr>
          <p:cNvPr id="208" name="Google Shape;208;p7"/>
          <p:cNvSpPr txBox="1">
            <a:spLocks noGrp="1"/>
          </p:cNvSpPr>
          <p:nvPr>
            <p:ph type="body" idx="2"/>
          </p:nvPr>
        </p:nvSpPr>
        <p:spPr>
          <a:xfrm>
            <a:off x="6197600" y="1243587"/>
            <a:ext cx="5384800" cy="4882579"/>
          </a:xfrm>
          <a:prstGeom prst="rect">
            <a:avLst/>
          </a:prstGeom>
          <a:noFill/>
          <a:ln>
            <a:noFill/>
          </a:ln>
        </p:spPr>
        <p:txBody>
          <a:bodyPr spcFirstLastPara="1" wrap="square" lIns="91425" tIns="45700" rIns="91425" bIns="45700" anchor="t" anchorCtr="0">
            <a:noAutofit/>
          </a:bodyPr>
          <a:lstStyle/>
          <a:p>
            <a:pPr marL="342900" lvl="0" indent="-165100" algn="l" rtl="0">
              <a:lnSpc>
                <a:spcPct val="100000"/>
              </a:lnSpc>
              <a:spcBef>
                <a:spcPts val="0"/>
              </a:spcBef>
              <a:spcAft>
                <a:spcPts val="0"/>
              </a:spcAft>
              <a:buClr>
                <a:schemeClr val="dk1"/>
              </a:buClr>
              <a:buSzPts val="2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9"/>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a:t>Implicit association test (IAT)</a:t>
            </a:r>
            <a:endParaRPr/>
          </a:p>
        </p:txBody>
      </p:sp>
      <p:sp>
        <p:nvSpPr>
          <p:cNvPr id="223" name="Google Shape;223;p9"/>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Char char="•"/>
            </a:pPr>
            <a:r>
              <a:rPr lang="en-US" sz="2800"/>
              <a:t>Implicit Association Test (IAT) used by psychologists to measure implicit prejudices and stereotypes</a:t>
            </a:r>
            <a:endParaRPr/>
          </a:p>
          <a:p>
            <a:pPr marL="342900" lvl="0" indent="-342900" algn="l" rtl="0">
              <a:lnSpc>
                <a:spcPct val="100000"/>
              </a:lnSpc>
              <a:spcBef>
                <a:spcPts val="560"/>
              </a:spcBef>
              <a:spcAft>
                <a:spcPts val="0"/>
              </a:spcAft>
              <a:buClr>
                <a:schemeClr val="dk1"/>
              </a:buClr>
              <a:buSzPts val="2800"/>
              <a:buChar char="•"/>
            </a:pPr>
            <a:r>
              <a:rPr lang="en-US" sz="2800"/>
              <a:t>IAT measures differences in response times when subjects are asked to pair two concepts they find similar, in contrast to two concepts they find different. </a:t>
            </a:r>
            <a:endParaRPr/>
          </a:p>
          <a:p>
            <a:pPr marL="342900" lvl="0" indent="-342900" algn="l" rtl="0">
              <a:lnSpc>
                <a:spcPct val="100000"/>
              </a:lnSpc>
              <a:spcBef>
                <a:spcPts val="560"/>
              </a:spcBef>
              <a:spcAft>
                <a:spcPts val="0"/>
              </a:spcAft>
              <a:buClr>
                <a:schemeClr val="dk1"/>
              </a:buClr>
              <a:buSzPts val="2800"/>
              <a:buChar char="•"/>
            </a:pPr>
            <a:r>
              <a:rPr lang="en-US" sz="2800"/>
              <a:t>Response times are faster when tasks are easier: e.g., subjects are much quicker if they are told to label insects as unpleasant and flowers as pleasant than if they are asked to label these objects in reverse</a:t>
            </a:r>
            <a:endParaRPr/>
          </a:p>
          <a:p>
            <a:pPr marL="342900" lvl="0" indent="-165100" algn="l" rtl="0">
              <a:lnSpc>
                <a:spcPct val="100000"/>
              </a:lnSpc>
              <a:spcBef>
                <a:spcPts val="560"/>
              </a:spcBef>
              <a:spcAft>
                <a:spcPts val="0"/>
              </a:spcAft>
              <a:buClr>
                <a:schemeClr val="dk1"/>
              </a:buClr>
              <a:buSzPts val="2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8"/>
          <p:cNvSpPr txBox="1">
            <a:spLocks noGrp="1"/>
          </p:cNvSpPr>
          <p:nvPr>
            <p:ph type="title"/>
          </p:nvPr>
        </p:nvSpPr>
        <p:spPr>
          <a:xfrm>
            <a:off x="2231391" y="407689"/>
            <a:ext cx="6245225" cy="528320"/>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SzPts val="1400"/>
              <a:buNone/>
            </a:pPr>
            <a:r>
              <a:rPr lang="en-US" sz="3300"/>
              <a:t>Implicit association test (IAT)</a:t>
            </a:r>
            <a:endParaRPr sz="3300"/>
          </a:p>
        </p:txBody>
      </p:sp>
      <p:sp>
        <p:nvSpPr>
          <p:cNvPr id="214" name="Google Shape;214;p8"/>
          <p:cNvSpPr/>
          <p:nvPr/>
        </p:nvSpPr>
        <p:spPr>
          <a:xfrm>
            <a:off x="1749294" y="1365073"/>
            <a:ext cx="8744950" cy="393436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Google Shape;215;p8"/>
          <p:cNvSpPr/>
          <p:nvPr/>
        </p:nvSpPr>
        <p:spPr>
          <a:xfrm>
            <a:off x="1659654" y="1326972"/>
            <a:ext cx="8872855" cy="4010660"/>
          </a:xfrm>
          <a:custGeom>
            <a:avLst/>
            <a:gdLst/>
            <a:ahLst/>
            <a:cxnLst/>
            <a:rect l="l" t="t" r="r" b="b"/>
            <a:pathLst>
              <a:path w="8872855" h="4010660" extrusionOk="0">
                <a:moveTo>
                  <a:pt x="0" y="0"/>
                </a:moveTo>
                <a:lnTo>
                  <a:pt x="8872693" y="0"/>
                </a:lnTo>
                <a:lnTo>
                  <a:pt x="8872693" y="4010568"/>
                </a:lnTo>
                <a:lnTo>
                  <a:pt x="0" y="4010568"/>
                </a:lnTo>
                <a:lnTo>
                  <a:pt x="0" y="0"/>
                </a:lnTo>
                <a:close/>
              </a:path>
            </a:pathLst>
          </a:custGeom>
          <a:noFill/>
          <a:ln w="76200" cap="flat" cmpd="sng">
            <a:solidFill>
              <a:srgbClr val="4472C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p8"/>
          <p:cNvSpPr txBox="1"/>
          <p:nvPr/>
        </p:nvSpPr>
        <p:spPr>
          <a:xfrm>
            <a:off x="3429000" y="5662629"/>
            <a:ext cx="5227320" cy="38215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https://implicit.harvard.edu/implicit/</a:t>
            </a:r>
            <a:endParaRPr sz="2400" b="0" i="0" u="none" strike="noStrike" cap="none">
              <a:solidFill>
                <a:schemeClr val="dk1"/>
              </a:solidFill>
              <a:latin typeface="Calibri"/>
              <a:ea typeface="Calibri"/>
              <a:cs typeface="Calibri"/>
              <a:sym typeface="Calibri"/>
            </a:endParaRPr>
          </a:p>
        </p:txBody>
      </p:sp>
      <p:sp>
        <p:nvSpPr>
          <p:cNvPr id="217" name="Google Shape;217;p8"/>
          <p:cNvSpPr txBox="1">
            <a:spLocks noGrp="1"/>
          </p:cNvSpPr>
          <p:nvPr>
            <p:ph type="sldNum" idx="12"/>
          </p:nvPr>
        </p:nvSpPr>
        <p:spPr>
          <a:xfrm>
            <a:off x="8200389" y="6432121"/>
            <a:ext cx="594475" cy="205184"/>
          </a:xfrm>
          <a:prstGeom prst="rect">
            <a:avLst/>
          </a:prstGeom>
          <a:noFill/>
          <a:ln>
            <a:noFill/>
          </a:ln>
        </p:spPr>
        <p:txBody>
          <a:bodyPr spcFirstLastPara="1" wrap="square" lIns="0" tIns="0" rIns="0" bIns="0" anchor="t" anchorCtr="0">
            <a:spAutoFit/>
          </a:bodyPr>
          <a:lstStyle/>
          <a:p>
            <a:pPr marL="123825" marR="0" lvl="0" indent="0" algn="l" rtl="0">
              <a:lnSpc>
                <a:spcPct val="117499"/>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3C58AD"/>
                </a:solidFill>
                <a:latin typeface="Arial"/>
                <a:ea typeface="Arial"/>
                <a:cs typeface="Arial"/>
                <a:sym typeface="Arial"/>
              </a:rPr>
              <a:t>13</a:t>
            </a:fld>
            <a:endParaRPr sz="1400" b="0" i="0" u="none" strike="noStrike" cap="none">
              <a:solidFill>
                <a:srgbClr val="3C58AD"/>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0"/>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It is easier (quicker) to associate some concepts together than others</a:t>
            </a:r>
            <a:endParaRPr/>
          </a:p>
        </p:txBody>
      </p:sp>
      <p:pic>
        <p:nvPicPr>
          <p:cNvPr id="230" name="Google Shape;230;p10" descr="Science Images - Free Download on Freepik"/>
          <p:cNvPicPr preferRelativeResize="0">
            <a:picLocks noGrp="1"/>
          </p:cNvPicPr>
          <p:nvPr>
            <p:ph type="body" idx="1"/>
          </p:nvPr>
        </p:nvPicPr>
        <p:blipFill rotWithShape="1">
          <a:blip r:embed="rId3">
            <a:alphaModFix/>
          </a:blip>
          <a:srcRect l="5937" t="11795" r="5265" b="10887"/>
          <a:stretch/>
        </p:blipFill>
        <p:spPr>
          <a:xfrm>
            <a:off x="633047" y="1401987"/>
            <a:ext cx="2177373" cy="1895944"/>
          </a:xfrm>
          <a:prstGeom prst="rect">
            <a:avLst/>
          </a:prstGeom>
          <a:noFill/>
          <a:ln>
            <a:noFill/>
          </a:ln>
        </p:spPr>
      </p:pic>
      <p:pic>
        <p:nvPicPr>
          <p:cNvPr id="231" name="Google Shape;231;p10" descr="Bachelor of Arts in Liberal Studies - Palmetto College | University of  South Carolina"/>
          <p:cNvPicPr preferRelativeResize="0">
            <a:picLocks noGrp="1"/>
          </p:cNvPicPr>
          <p:nvPr>
            <p:ph type="body" idx="2"/>
          </p:nvPr>
        </p:nvPicPr>
        <p:blipFill rotWithShape="1">
          <a:blip r:embed="rId4">
            <a:alphaModFix/>
          </a:blip>
          <a:srcRect/>
          <a:stretch/>
        </p:blipFill>
        <p:spPr>
          <a:xfrm>
            <a:off x="2751995" y="1218444"/>
            <a:ext cx="3151217" cy="2210555"/>
          </a:xfrm>
          <a:prstGeom prst="rect">
            <a:avLst/>
          </a:prstGeom>
          <a:noFill/>
          <a:ln>
            <a:noFill/>
          </a:ln>
        </p:spPr>
      </p:pic>
      <p:sp>
        <p:nvSpPr>
          <p:cNvPr id="232" name="Google Shape;232;p10"/>
          <p:cNvSpPr txBox="1"/>
          <p:nvPr/>
        </p:nvSpPr>
        <p:spPr>
          <a:xfrm>
            <a:off x="3450840" y="2092687"/>
            <a:ext cx="18406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Calibri"/>
                <a:ea typeface="Calibri"/>
                <a:cs typeface="Calibri"/>
                <a:sym typeface="Calibri"/>
              </a:rPr>
              <a:t>Liberal arts</a:t>
            </a:r>
            <a:endParaRPr sz="1400" b="0" i="0" u="none" strike="noStrike" cap="none">
              <a:solidFill>
                <a:srgbClr val="000000"/>
              </a:solidFill>
              <a:latin typeface="Arial"/>
              <a:ea typeface="Arial"/>
              <a:cs typeface="Arial"/>
              <a:sym typeface="Arial"/>
            </a:endParaRPr>
          </a:p>
        </p:txBody>
      </p:sp>
      <p:pic>
        <p:nvPicPr>
          <p:cNvPr id="233" name="Google Shape;233;p10"/>
          <p:cNvPicPr preferRelativeResize="0"/>
          <p:nvPr/>
        </p:nvPicPr>
        <p:blipFill rotWithShape="1">
          <a:blip r:embed="rId5">
            <a:alphaModFix/>
          </a:blip>
          <a:srcRect/>
          <a:stretch/>
        </p:blipFill>
        <p:spPr>
          <a:xfrm>
            <a:off x="1075767" y="4277208"/>
            <a:ext cx="1357528" cy="1666609"/>
          </a:xfrm>
          <a:prstGeom prst="rect">
            <a:avLst/>
          </a:prstGeom>
          <a:noFill/>
          <a:ln>
            <a:noFill/>
          </a:ln>
        </p:spPr>
      </p:pic>
      <p:pic>
        <p:nvPicPr>
          <p:cNvPr id="234" name="Google Shape;234;p10"/>
          <p:cNvPicPr preferRelativeResize="0"/>
          <p:nvPr/>
        </p:nvPicPr>
        <p:blipFill rotWithShape="1">
          <a:blip r:embed="rId6">
            <a:alphaModFix/>
          </a:blip>
          <a:srcRect/>
          <a:stretch/>
        </p:blipFill>
        <p:spPr>
          <a:xfrm>
            <a:off x="3482166" y="4277209"/>
            <a:ext cx="1379983" cy="1767202"/>
          </a:xfrm>
          <a:prstGeom prst="rect">
            <a:avLst/>
          </a:prstGeom>
          <a:noFill/>
          <a:ln>
            <a:noFill/>
          </a:ln>
        </p:spPr>
      </p:pic>
      <p:sp>
        <p:nvSpPr>
          <p:cNvPr id="235" name="Google Shape;235;p10"/>
          <p:cNvSpPr/>
          <p:nvPr/>
        </p:nvSpPr>
        <p:spPr>
          <a:xfrm>
            <a:off x="1397977" y="3141335"/>
            <a:ext cx="764931" cy="1292469"/>
          </a:xfrm>
          <a:prstGeom prst="upDownArrow">
            <a:avLst>
              <a:gd name="adj1" fmla="val 50000"/>
              <a:gd name="adj2" fmla="val 50000"/>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36" name="Google Shape;236;p10"/>
          <p:cNvSpPr/>
          <p:nvPr/>
        </p:nvSpPr>
        <p:spPr>
          <a:xfrm>
            <a:off x="3789691" y="3053411"/>
            <a:ext cx="764931" cy="1292469"/>
          </a:xfrm>
          <a:prstGeom prst="upDownArrow">
            <a:avLst>
              <a:gd name="adj1" fmla="val 50000"/>
              <a:gd name="adj2" fmla="val 50000"/>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pic>
        <p:nvPicPr>
          <p:cNvPr id="237" name="Google Shape;237;p10" descr="Science Images - Free Download on Freepik"/>
          <p:cNvPicPr preferRelativeResize="0"/>
          <p:nvPr/>
        </p:nvPicPr>
        <p:blipFill rotWithShape="1">
          <a:blip r:embed="rId3">
            <a:alphaModFix/>
          </a:blip>
          <a:srcRect l="5937" t="11795" r="5265" b="10887"/>
          <a:stretch/>
        </p:blipFill>
        <p:spPr>
          <a:xfrm>
            <a:off x="6796863" y="1283740"/>
            <a:ext cx="2177373" cy="1895944"/>
          </a:xfrm>
          <a:prstGeom prst="rect">
            <a:avLst/>
          </a:prstGeom>
          <a:noFill/>
          <a:ln>
            <a:noFill/>
          </a:ln>
        </p:spPr>
      </p:pic>
      <p:pic>
        <p:nvPicPr>
          <p:cNvPr id="238" name="Google Shape;238;p10" descr="Bachelor of Arts in Liberal Studies - Palmetto College | University of  South Carolina"/>
          <p:cNvPicPr preferRelativeResize="0"/>
          <p:nvPr/>
        </p:nvPicPr>
        <p:blipFill rotWithShape="1">
          <a:blip r:embed="rId4">
            <a:alphaModFix/>
          </a:blip>
          <a:srcRect/>
          <a:stretch/>
        </p:blipFill>
        <p:spPr>
          <a:xfrm>
            <a:off x="8959773" y="1100197"/>
            <a:ext cx="3151217" cy="2210555"/>
          </a:xfrm>
          <a:prstGeom prst="rect">
            <a:avLst/>
          </a:prstGeom>
          <a:noFill/>
          <a:ln>
            <a:noFill/>
          </a:ln>
        </p:spPr>
      </p:pic>
      <p:sp>
        <p:nvSpPr>
          <p:cNvPr id="239" name="Google Shape;239;p10"/>
          <p:cNvSpPr txBox="1"/>
          <p:nvPr/>
        </p:nvSpPr>
        <p:spPr>
          <a:xfrm>
            <a:off x="9579488" y="1974440"/>
            <a:ext cx="18406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Calibri"/>
                <a:ea typeface="Calibri"/>
                <a:cs typeface="Calibri"/>
                <a:sym typeface="Calibri"/>
              </a:rPr>
              <a:t>Liberal arts</a:t>
            </a:r>
            <a:endParaRPr sz="1400" b="0" i="0" u="none" strike="noStrike" cap="none">
              <a:solidFill>
                <a:srgbClr val="000000"/>
              </a:solidFill>
              <a:latin typeface="Arial"/>
              <a:ea typeface="Arial"/>
              <a:cs typeface="Arial"/>
              <a:sym typeface="Arial"/>
            </a:endParaRPr>
          </a:p>
        </p:txBody>
      </p:sp>
      <p:pic>
        <p:nvPicPr>
          <p:cNvPr id="240" name="Google Shape;240;p10"/>
          <p:cNvPicPr preferRelativeResize="0"/>
          <p:nvPr/>
        </p:nvPicPr>
        <p:blipFill rotWithShape="1">
          <a:blip r:embed="rId5">
            <a:alphaModFix/>
          </a:blip>
          <a:srcRect/>
          <a:stretch/>
        </p:blipFill>
        <p:spPr>
          <a:xfrm>
            <a:off x="9658618" y="4184995"/>
            <a:ext cx="1357528" cy="1666609"/>
          </a:xfrm>
          <a:prstGeom prst="rect">
            <a:avLst/>
          </a:prstGeom>
          <a:noFill/>
          <a:ln>
            <a:noFill/>
          </a:ln>
        </p:spPr>
      </p:pic>
      <p:pic>
        <p:nvPicPr>
          <p:cNvPr id="241" name="Google Shape;241;p10"/>
          <p:cNvPicPr preferRelativeResize="0"/>
          <p:nvPr/>
        </p:nvPicPr>
        <p:blipFill rotWithShape="1">
          <a:blip r:embed="rId6">
            <a:alphaModFix/>
          </a:blip>
          <a:srcRect/>
          <a:stretch/>
        </p:blipFill>
        <p:spPr>
          <a:xfrm>
            <a:off x="7164376" y="4226911"/>
            <a:ext cx="1379983" cy="1767202"/>
          </a:xfrm>
          <a:prstGeom prst="rect">
            <a:avLst/>
          </a:prstGeom>
          <a:noFill/>
          <a:ln>
            <a:noFill/>
          </a:ln>
        </p:spPr>
      </p:pic>
      <p:sp>
        <p:nvSpPr>
          <p:cNvPr id="242" name="Google Shape;242;p10"/>
          <p:cNvSpPr/>
          <p:nvPr/>
        </p:nvSpPr>
        <p:spPr>
          <a:xfrm>
            <a:off x="7509041" y="3023088"/>
            <a:ext cx="764931" cy="1292469"/>
          </a:xfrm>
          <a:prstGeom prst="upDownArrow">
            <a:avLst>
              <a:gd name="adj1" fmla="val 50000"/>
              <a:gd name="adj2" fmla="val 50000"/>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43" name="Google Shape;243;p10"/>
          <p:cNvSpPr/>
          <p:nvPr/>
        </p:nvSpPr>
        <p:spPr>
          <a:xfrm>
            <a:off x="9997469" y="2935164"/>
            <a:ext cx="764931" cy="1292469"/>
          </a:xfrm>
          <a:prstGeom prst="upDownArrow">
            <a:avLst>
              <a:gd name="adj1" fmla="val 50000"/>
              <a:gd name="adj2" fmla="val 50000"/>
            </a:avLst>
          </a:prstGeom>
          <a:solidFill>
            <a:schemeClr val="l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44" name="Google Shape;244;p10"/>
          <p:cNvSpPr txBox="1"/>
          <p:nvPr/>
        </p:nvSpPr>
        <p:spPr>
          <a:xfrm>
            <a:off x="5696446" y="2992118"/>
            <a:ext cx="1076128"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0"/>
              <a:buFont typeface="Arial"/>
              <a:buNone/>
            </a:pPr>
            <a:r>
              <a:rPr lang="en-US" sz="8000" b="1" i="0" u="none" strike="noStrike" cap="none">
                <a:solidFill>
                  <a:schemeClr val="dk1"/>
                </a:solidFill>
                <a:latin typeface="Calibri"/>
                <a:ea typeface="Calibri"/>
                <a:cs typeface="Calibri"/>
                <a:sym typeface="Calibri"/>
              </a:rPr>
              <a:t>vs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1"/>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endParaRPr/>
          </a:p>
        </p:txBody>
      </p:sp>
      <p:pic>
        <p:nvPicPr>
          <p:cNvPr id="250" name="Google Shape;250;p11"/>
          <p:cNvPicPr preferRelativeResize="0"/>
          <p:nvPr/>
        </p:nvPicPr>
        <p:blipFill rotWithShape="1">
          <a:blip r:embed="rId3">
            <a:alphaModFix/>
          </a:blip>
          <a:srcRect/>
          <a:stretch/>
        </p:blipFill>
        <p:spPr>
          <a:xfrm>
            <a:off x="2506669" y="2202818"/>
            <a:ext cx="7178662" cy="3596952"/>
          </a:xfrm>
          <a:prstGeom prst="rect">
            <a:avLst/>
          </a:prstGeom>
          <a:noFill/>
          <a:ln>
            <a:noFill/>
          </a:ln>
        </p:spPr>
      </p:pic>
      <p:pic>
        <p:nvPicPr>
          <p:cNvPr id="251" name="Google Shape;251;p11"/>
          <p:cNvPicPr preferRelativeResize="0"/>
          <p:nvPr/>
        </p:nvPicPr>
        <p:blipFill rotWithShape="1">
          <a:blip r:embed="rId4">
            <a:alphaModFix/>
          </a:blip>
          <a:srcRect/>
          <a:stretch/>
        </p:blipFill>
        <p:spPr>
          <a:xfrm>
            <a:off x="929192" y="219075"/>
            <a:ext cx="10333615" cy="11964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2"/>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endParaRPr/>
          </a:p>
        </p:txBody>
      </p:sp>
      <p:pic>
        <p:nvPicPr>
          <p:cNvPr id="257" name="Google Shape;257;p12"/>
          <p:cNvPicPr preferRelativeResize="0"/>
          <p:nvPr/>
        </p:nvPicPr>
        <p:blipFill rotWithShape="1">
          <a:blip r:embed="rId3">
            <a:alphaModFix/>
          </a:blip>
          <a:srcRect/>
          <a:stretch/>
        </p:blipFill>
        <p:spPr>
          <a:xfrm>
            <a:off x="2354256" y="2088508"/>
            <a:ext cx="7483488" cy="3825572"/>
          </a:xfrm>
          <a:prstGeom prst="rect">
            <a:avLst/>
          </a:prstGeom>
          <a:noFill/>
          <a:ln>
            <a:noFill/>
          </a:ln>
        </p:spPr>
      </p:pic>
      <p:pic>
        <p:nvPicPr>
          <p:cNvPr id="258" name="Google Shape;258;p12"/>
          <p:cNvPicPr preferRelativeResize="0"/>
          <p:nvPr/>
        </p:nvPicPr>
        <p:blipFill rotWithShape="1">
          <a:blip r:embed="rId4">
            <a:alphaModFix/>
          </a:blip>
          <a:srcRect/>
          <a:stretch/>
        </p:blipFill>
        <p:spPr>
          <a:xfrm>
            <a:off x="838200" y="201023"/>
            <a:ext cx="10219306" cy="127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6"/>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What about language models?</a:t>
            </a:r>
            <a:endParaRPr/>
          </a:p>
        </p:txBody>
      </p:sp>
      <p:pic>
        <p:nvPicPr>
          <p:cNvPr id="292" name="Google Shape;292;p16"/>
          <p:cNvPicPr preferRelativeResize="0">
            <a:picLocks noGrp="1"/>
          </p:cNvPicPr>
          <p:nvPr>
            <p:ph type="body" idx="1"/>
          </p:nvPr>
        </p:nvPicPr>
        <p:blipFill rotWithShape="1">
          <a:blip r:embed="rId3">
            <a:alphaModFix/>
          </a:blip>
          <a:srcRect/>
          <a:stretch/>
        </p:blipFill>
        <p:spPr>
          <a:xfrm>
            <a:off x="609600" y="1145988"/>
            <a:ext cx="5692588" cy="2881869"/>
          </a:xfrm>
          <a:prstGeom prst="rect">
            <a:avLst/>
          </a:prstGeom>
          <a:noFill/>
          <a:ln>
            <a:noFill/>
          </a:ln>
        </p:spPr>
      </p:pic>
      <p:sp>
        <p:nvSpPr>
          <p:cNvPr id="293" name="Google Shape;293;p16"/>
          <p:cNvSpPr txBox="1">
            <a:spLocks noGrp="1"/>
          </p:cNvSpPr>
          <p:nvPr>
            <p:ph type="body" idx="2"/>
          </p:nvPr>
        </p:nvSpPr>
        <p:spPr>
          <a:xfrm>
            <a:off x="6638364" y="1243587"/>
            <a:ext cx="4944035" cy="488257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480"/>
              </a:spcBef>
              <a:spcAft>
                <a:spcPts val="0"/>
              </a:spcAft>
              <a:buClr>
                <a:schemeClr val="dk1"/>
              </a:buClr>
              <a:buSzPts val="2400"/>
              <a:buChar char="•"/>
            </a:pPr>
            <a:r>
              <a:rPr lang="en-US" sz="2400" dirty="0"/>
              <a:t>Language models acquire stereotypes from text that reflect human culture</a:t>
            </a:r>
            <a:endParaRPr dirty="0"/>
          </a:p>
          <a:p>
            <a:pPr marL="342900" lvl="0" indent="-342900" algn="l" rtl="0">
              <a:lnSpc>
                <a:spcPct val="100000"/>
              </a:lnSpc>
              <a:spcBef>
                <a:spcPts val="480"/>
              </a:spcBef>
              <a:spcAft>
                <a:spcPts val="0"/>
              </a:spcAft>
              <a:buClr>
                <a:schemeClr val="dk1"/>
              </a:buClr>
              <a:buSzPts val="2400"/>
              <a:buChar char="•"/>
            </a:pPr>
            <a:r>
              <a:rPr lang="en-US" sz="2400" dirty="0"/>
              <a:t>Cultural stereotypes propagate into applications using these models</a:t>
            </a:r>
            <a:endParaRPr dirty="0"/>
          </a:p>
        </p:txBody>
      </p:sp>
      <p:sp>
        <p:nvSpPr>
          <p:cNvPr id="294" name="Google Shape;294;p16"/>
          <p:cNvSpPr/>
          <p:nvPr/>
        </p:nvSpPr>
        <p:spPr>
          <a:xfrm>
            <a:off x="609601" y="5250346"/>
            <a:ext cx="4699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https://www.nytimes.com/2019/11/11/technology/artificial-intelligence-bias.html</a:t>
            </a:r>
            <a:endParaRPr sz="1200" b="0" i="0" u="none" strike="noStrike" cap="none">
              <a:solidFill>
                <a:schemeClr val="dk1"/>
              </a:solidFill>
              <a:latin typeface="Calibri"/>
              <a:ea typeface="Calibri"/>
              <a:cs typeface="Calibri"/>
              <a:sym typeface="Calibri"/>
            </a:endParaRPr>
          </a:p>
        </p:txBody>
      </p:sp>
      <p:sp>
        <p:nvSpPr>
          <p:cNvPr id="295" name="Google Shape;295;p16"/>
          <p:cNvSpPr txBox="1"/>
          <p:nvPr/>
        </p:nvSpPr>
        <p:spPr>
          <a:xfrm>
            <a:off x="791633" y="4454436"/>
            <a:ext cx="61044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5"/>
          <p:cNvSpPr txBox="1">
            <a:spLocks noGrp="1"/>
          </p:cNvSpPr>
          <p:nvPr>
            <p:ph type="title"/>
          </p:nvPr>
        </p:nvSpPr>
        <p:spPr>
          <a:xfrm>
            <a:off x="609600" y="219075"/>
            <a:ext cx="10260013" cy="639763"/>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SzPts val="1400"/>
              <a:buNone/>
            </a:pPr>
            <a:r>
              <a:rPr lang="en-US"/>
              <a:t>Word Embeddings can be Dreadfully Sexist</a:t>
            </a:r>
            <a:endParaRPr/>
          </a:p>
        </p:txBody>
      </p:sp>
      <p:sp>
        <p:nvSpPr>
          <p:cNvPr id="278" name="Google Shape;278;p15"/>
          <p:cNvSpPr txBox="1">
            <a:spLocks noGrp="1"/>
          </p:cNvSpPr>
          <p:nvPr>
            <p:ph type="sldNum" idx="12"/>
          </p:nvPr>
        </p:nvSpPr>
        <p:spPr>
          <a:xfrm>
            <a:off x="11944350" y="6432550"/>
            <a:ext cx="247650" cy="223838"/>
          </a:xfrm>
          <a:prstGeom prst="rect">
            <a:avLst/>
          </a:prstGeom>
          <a:noFill/>
          <a:ln>
            <a:noFill/>
          </a:ln>
        </p:spPr>
        <p:txBody>
          <a:bodyPr spcFirstLastPara="1" wrap="square" lIns="0" tIns="0" rIns="0" bIns="0" anchor="t" anchorCtr="0">
            <a:spAutoFit/>
          </a:bodyPr>
          <a:lstStyle/>
          <a:p>
            <a:pPr marL="123825" marR="0" lvl="0" indent="0" algn="l" rtl="0">
              <a:lnSpc>
                <a:spcPct val="117499"/>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3C58AD"/>
                </a:solidFill>
                <a:latin typeface="Arial"/>
                <a:ea typeface="Arial"/>
                <a:cs typeface="Arial"/>
                <a:sym typeface="Arial"/>
              </a:rPr>
              <a:t>18</a:t>
            </a:fld>
            <a:endParaRPr sz="1400" b="0" i="0" u="none" strike="noStrike" cap="none">
              <a:solidFill>
                <a:srgbClr val="3C58AD"/>
              </a:solidFill>
              <a:latin typeface="Arial"/>
              <a:ea typeface="Arial"/>
              <a:cs typeface="Arial"/>
              <a:sym typeface="Arial"/>
            </a:endParaRPr>
          </a:p>
        </p:txBody>
      </p:sp>
      <p:sp>
        <p:nvSpPr>
          <p:cNvPr id="279" name="Google Shape;279;p15"/>
          <p:cNvSpPr/>
          <p:nvPr/>
        </p:nvSpPr>
        <p:spPr>
          <a:xfrm>
            <a:off x="2002098" y="2980255"/>
            <a:ext cx="2689734" cy="199257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15"/>
          <p:cNvSpPr txBox="1"/>
          <p:nvPr/>
        </p:nvSpPr>
        <p:spPr>
          <a:xfrm>
            <a:off x="4862147" y="5800297"/>
            <a:ext cx="6190950" cy="32060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Use Google w2v embedding trained from the news (Glove)</a:t>
            </a:r>
            <a:endParaRPr sz="2000" b="0" i="0" u="none" strike="noStrike" cap="none">
              <a:solidFill>
                <a:schemeClr val="dk1"/>
              </a:solidFill>
              <a:latin typeface="Calibri"/>
              <a:ea typeface="Calibri"/>
              <a:cs typeface="Calibri"/>
              <a:sym typeface="Calibri"/>
            </a:endParaRPr>
          </a:p>
        </p:txBody>
      </p:sp>
      <p:sp>
        <p:nvSpPr>
          <p:cNvPr id="281" name="Google Shape;281;p15"/>
          <p:cNvSpPr/>
          <p:nvPr/>
        </p:nvSpPr>
        <p:spPr>
          <a:xfrm>
            <a:off x="5099491" y="2339969"/>
            <a:ext cx="2654300" cy="522605"/>
          </a:xfrm>
          <a:custGeom>
            <a:avLst/>
            <a:gdLst/>
            <a:ahLst/>
            <a:cxnLst/>
            <a:rect l="l" t="t" r="r" b="b"/>
            <a:pathLst>
              <a:path w="2654300" h="522605" extrusionOk="0">
                <a:moveTo>
                  <a:pt x="0" y="522107"/>
                </a:moveTo>
                <a:lnTo>
                  <a:pt x="2654071" y="522107"/>
                </a:lnTo>
                <a:lnTo>
                  <a:pt x="2654071" y="0"/>
                </a:lnTo>
                <a:lnTo>
                  <a:pt x="0" y="0"/>
                </a:lnTo>
                <a:lnTo>
                  <a:pt x="0" y="522107"/>
                </a:lnTo>
                <a:close/>
              </a:path>
            </a:pathLst>
          </a:custGeom>
          <a:solidFill>
            <a:srgbClr val="5B9BD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15"/>
          <p:cNvSpPr/>
          <p:nvPr/>
        </p:nvSpPr>
        <p:spPr>
          <a:xfrm>
            <a:off x="7753563" y="2339969"/>
            <a:ext cx="2654300" cy="522605"/>
          </a:xfrm>
          <a:custGeom>
            <a:avLst/>
            <a:gdLst/>
            <a:ahLst/>
            <a:cxnLst/>
            <a:rect l="l" t="t" r="r" b="b"/>
            <a:pathLst>
              <a:path w="2654300" h="522605" extrusionOk="0">
                <a:moveTo>
                  <a:pt x="0" y="522107"/>
                </a:moveTo>
                <a:lnTo>
                  <a:pt x="2654071" y="522107"/>
                </a:lnTo>
                <a:lnTo>
                  <a:pt x="2654071" y="0"/>
                </a:lnTo>
                <a:lnTo>
                  <a:pt x="0" y="0"/>
                </a:lnTo>
                <a:lnTo>
                  <a:pt x="0" y="522107"/>
                </a:lnTo>
                <a:close/>
              </a:path>
            </a:pathLst>
          </a:custGeom>
          <a:solidFill>
            <a:srgbClr val="5B9BD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15"/>
          <p:cNvSpPr/>
          <p:nvPr/>
        </p:nvSpPr>
        <p:spPr>
          <a:xfrm>
            <a:off x="6051924" y="2709824"/>
            <a:ext cx="1219200" cy="0"/>
          </a:xfrm>
          <a:custGeom>
            <a:avLst/>
            <a:gdLst/>
            <a:ahLst/>
            <a:cxnLst/>
            <a:rect l="l" t="t" r="r" b="b"/>
            <a:pathLst>
              <a:path w="1219200" h="120000" extrusionOk="0">
                <a:moveTo>
                  <a:pt x="0" y="0"/>
                </a:moveTo>
                <a:lnTo>
                  <a:pt x="1218604" y="0"/>
                </a:lnTo>
              </a:path>
            </a:pathLst>
          </a:custGeom>
          <a:noFill/>
          <a:ln w="27675" cap="flat" cmpd="sng">
            <a:solidFill>
              <a:srgbClr val="FEFEF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p15"/>
          <p:cNvSpPr/>
          <p:nvPr/>
        </p:nvSpPr>
        <p:spPr>
          <a:xfrm>
            <a:off x="8809119" y="2709824"/>
            <a:ext cx="1066800" cy="0"/>
          </a:xfrm>
          <a:custGeom>
            <a:avLst/>
            <a:gdLst/>
            <a:ahLst/>
            <a:cxnLst/>
            <a:rect l="l" t="t" r="r" b="b"/>
            <a:pathLst>
              <a:path w="1066800" h="120000" extrusionOk="0">
                <a:moveTo>
                  <a:pt x="0" y="0"/>
                </a:moveTo>
                <a:lnTo>
                  <a:pt x="1066255" y="0"/>
                </a:lnTo>
              </a:path>
            </a:pathLst>
          </a:custGeom>
          <a:noFill/>
          <a:ln w="27675" cap="flat" cmpd="sng">
            <a:solidFill>
              <a:srgbClr val="FEFEF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aphicFrame>
        <p:nvGraphicFramePr>
          <p:cNvPr id="285" name="Google Shape;285;p15"/>
          <p:cNvGraphicFramePr/>
          <p:nvPr/>
        </p:nvGraphicFramePr>
        <p:xfrm>
          <a:off x="5093141" y="2333618"/>
          <a:ext cx="5308600" cy="3132600"/>
        </p:xfrm>
        <a:graphic>
          <a:graphicData uri="http://schemas.openxmlformats.org/drawingml/2006/table">
            <a:tbl>
              <a:tblPr firstRow="1" bandRow="1">
                <a:noFill/>
                <a:tableStyleId>{A88C74F8-0D65-4B80-ABC0-D31EACD199F2}</a:tableStyleId>
              </a:tblPr>
              <a:tblGrid>
                <a:gridCol w="2654300">
                  <a:extLst>
                    <a:ext uri="{9D8B030D-6E8A-4147-A177-3AD203B41FA5}">
                      <a16:colId xmlns:a16="http://schemas.microsoft.com/office/drawing/2014/main" val="20000"/>
                    </a:ext>
                  </a:extLst>
                </a:gridCol>
                <a:gridCol w="2654300">
                  <a:extLst>
                    <a:ext uri="{9D8B030D-6E8A-4147-A177-3AD203B41FA5}">
                      <a16:colId xmlns:a16="http://schemas.microsoft.com/office/drawing/2014/main" val="20001"/>
                    </a:ext>
                  </a:extLst>
                </a:gridCol>
              </a:tblGrid>
              <a:tr h="522100">
                <a:tc>
                  <a:txBody>
                    <a:bodyPr/>
                    <a:lstStyle/>
                    <a:p>
                      <a:pPr marL="481965"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FFFF"/>
                          </a:solidFill>
                          <a:latin typeface="Calibri"/>
                          <a:ea typeface="Calibri"/>
                          <a:cs typeface="Calibri"/>
                          <a:sym typeface="Calibri"/>
                        </a:rPr>
                        <a:t>he:</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tcPr>
                </a:tc>
                <a:tc>
                  <a:txBody>
                    <a:bodyPr/>
                    <a:lstStyle/>
                    <a:p>
                      <a:pPr marL="531495"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FFFF"/>
                          </a:solidFill>
                          <a:latin typeface="Calibri"/>
                          <a:ea typeface="Calibri"/>
                          <a:cs typeface="Calibri"/>
                          <a:sym typeface="Calibri"/>
                        </a:rPr>
                        <a:t>she:</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522100">
                <a:tc>
                  <a:txBody>
                    <a:bodyPr/>
                    <a:lstStyle/>
                    <a:p>
                      <a:pPr marL="855344"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rPr>
                        <a:t>brother</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2DEEF"/>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rPr>
                        <a:t>sister</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52210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rPr>
                        <a:t>beer</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7"/>
                    </a:solidFill>
                  </a:tcPr>
                </a:tc>
                <a:tc>
                  <a:txBody>
                    <a:bodyPr/>
                    <a:lstStyle/>
                    <a:p>
                      <a:pPr marL="859155"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rPr>
                        <a:t>cocktail</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7"/>
                    </a:solidFill>
                  </a:tcPr>
                </a:tc>
                <a:extLst>
                  <a:ext uri="{0D108BD9-81ED-4DB2-BD59-A6C34878D82A}">
                    <a16:rowId xmlns:a16="http://schemas.microsoft.com/office/drawing/2014/main" val="10002"/>
                  </a:ext>
                </a:extLst>
              </a:tr>
              <a:tr h="522100">
                <a:tc>
                  <a:txBody>
                    <a:bodyPr/>
                    <a:lstStyle/>
                    <a:p>
                      <a:pPr marL="754380"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rPr>
                        <a:t>physician</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2DEEF"/>
                    </a:solidFill>
                  </a:tcPr>
                </a:tc>
                <a:tc>
                  <a:txBody>
                    <a:bodyPr/>
                    <a:lstStyle/>
                    <a:p>
                      <a:pPr marL="279400"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rPr>
                        <a:t>registered_nurse</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522100">
                <a:tc>
                  <a:txBody>
                    <a:bodyPr/>
                    <a:lstStyle/>
                    <a:p>
                      <a:pPr marL="548640"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rPr>
                        <a:t>programmer</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7"/>
                    </a:solidFill>
                  </a:tcPr>
                </a:tc>
                <a:tc>
                  <a:txBody>
                    <a:bodyPr/>
                    <a:lstStyle/>
                    <a:p>
                      <a:pPr marL="581025"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rPr>
                        <a:t>homemaker</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522100">
                <a:tc>
                  <a:txBody>
                    <a:bodyPr/>
                    <a:lstStyle/>
                    <a:p>
                      <a:pPr marL="743585"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rPr>
                        <a:t>professor</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2DEEF"/>
                    </a:solidFill>
                  </a:tcPr>
                </a:tc>
                <a:tc>
                  <a:txBody>
                    <a:bodyPr/>
                    <a:lstStyle/>
                    <a:p>
                      <a:pPr marL="140970" marR="0" lvl="0" indent="0" algn="l" rtl="0">
                        <a:lnSpc>
                          <a:spcPct val="100000"/>
                        </a:lnSpc>
                        <a:spcBef>
                          <a:spcPts val="0"/>
                        </a:spcBef>
                        <a:spcAft>
                          <a:spcPts val="0"/>
                        </a:spcAft>
                        <a:buClr>
                          <a:srgbClr val="000000"/>
                        </a:buClr>
                        <a:buSzPts val="2400"/>
                        <a:buFont typeface="Arial"/>
                        <a:buNone/>
                      </a:pPr>
                      <a:r>
                        <a:rPr lang="en-US" sz="2400" u="none" strike="noStrike" cap="none">
                          <a:latin typeface="Calibri"/>
                          <a:ea typeface="Calibri"/>
                          <a:cs typeface="Calibri"/>
                          <a:sym typeface="Calibri"/>
                        </a:rPr>
                        <a:t>associate professor</a:t>
                      </a:r>
                      <a:endParaRPr sz="2400" u="none" strike="noStrike" cap="none">
                        <a:latin typeface="Calibri"/>
                        <a:ea typeface="Calibri"/>
                        <a:cs typeface="Calibri"/>
                        <a:sym typeface="Calibri"/>
                      </a:endParaRPr>
                    </a:p>
                  </a:txBody>
                  <a:tcPr marL="0" marR="0" marT="241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bl>
          </a:graphicData>
        </a:graphic>
      </p:graphicFrame>
      <p:pic>
        <p:nvPicPr>
          <p:cNvPr id="286" name="Google Shape;286;p15"/>
          <p:cNvPicPr preferRelativeResize="0"/>
          <p:nvPr/>
        </p:nvPicPr>
        <p:blipFill rotWithShape="1">
          <a:blip r:embed="rId4">
            <a:alphaModFix/>
          </a:blip>
          <a:srcRect/>
          <a:stretch/>
        </p:blipFill>
        <p:spPr>
          <a:xfrm>
            <a:off x="2644130" y="1210163"/>
            <a:ext cx="6190951" cy="6133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38DB-3516-70C3-C3DF-D54D1AE1B8A9}"/>
              </a:ext>
            </a:extLst>
          </p:cNvPr>
          <p:cNvSpPr>
            <a:spLocks noGrp="1"/>
          </p:cNvSpPr>
          <p:nvPr>
            <p:ph type="title"/>
          </p:nvPr>
        </p:nvSpPr>
        <p:spPr/>
        <p:txBody>
          <a:bodyPr/>
          <a:lstStyle/>
          <a:p>
            <a:r>
              <a:rPr lang="en-US" dirty="0"/>
              <a:t>Word embeddings exhibit gender bias</a:t>
            </a:r>
          </a:p>
        </p:txBody>
      </p:sp>
      <p:sp>
        <p:nvSpPr>
          <p:cNvPr id="3" name="Text Placeholder 2">
            <a:extLst>
              <a:ext uri="{FF2B5EF4-FFF2-40B4-BE49-F238E27FC236}">
                <a16:creationId xmlns:a16="http://schemas.microsoft.com/office/drawing/2014/main" id="{720A7016-960E-0720-7897-DBE87626750D}"/>
              </a:ext>
            </a:extLst>
          </p:cNvPr>
          <p:cNvSpPr>
            <a:spLocks noGrp="1"/>
          </p:cNvSpPr>
          <p:nvPr>
            <p:ph type="body" idx="1"/>
          </p:nvPr>
        </p:nvSpPr>
        <p:spPr/>
        <p:txBody>
          <a:bodyPr/>
          <a:lstStyle/>
          <a:p>
            <a:endParaRPr lang="en-US"/>
          </a:p>
        </p:txBody>
      </p:sp>
      <p:pic>
        <p:nvPicPr>
          <p:cNvPr id="4" name="Picture 2">
            <a:extLst>
              <a:ext uri="{FF2B5EF4-FFF2-40B4-BE49-F238E27FC236}">
                <a16:creationId xmlns:a16="http://schemas.microsoft.com/office/drawing/2014/main" id="{3F0182EA-E331-D235-AD4A-DB353C03D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16" y="1635725"/>
            <a:ext cx="8115300" cy="397192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43;p19">
            <a:extLst>
              <a:ext uri="{FF2B5EF4-FFF2-40B4-BE49-F238E27FC236}">
                <a16:creationId xmlns:a16="http://schemas.microsoft.com/office/drawing/2014/main" id="{8CBCB14E-46B5-6998-3BE3-3A3D728943E5}"/>
              </a:ext>
            </a:extLst>
          </p:cNvPr>
          <p:cNvSpPr/>
          <p:nvPr/>
        </p:nvSpPr>
        <p:spPr>
          <a:xfrm>
            <a:off x="2060441" y="4787966"/>
            <a:ext cx="906001" cy="160556"/>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 name="Google Shape;144;p19">
            <a:extLst>
              <a:ext uri="{FF2B5EF4-FFF2-40B4-BE49-F238E27FC236}">
                <a16:creationId xmlns:a16="http://schemas.microsoft.com/office/drawing/2014/main" id="{B32B3A2E-5948-BE54-9D6F-8E83B40BB4EF}"/>
              </a:ext>
            </a:extLst>
          </p:cNvPr>
          <p:cNvSpPr/>
          <p:nvPr/>
        </p:nvSpPr>
        <p:spPr>
          <a:xfrm>
            <a:off x="5872855" y="4625457"/>
            <a:ext cx="1361661" cy="214751"/>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 name="Google Shape;145;p19">
            <a:extLst>
              <a:ext uri="{FF2B5EF4-FFF2-40B4-BE49-F238E27FC236}">
                <a16:creationId xmlns:a16="http://schemas.microsoft.com/office/drawing/2014/main" id="{3C599C28-128A-2578-D0EE-692747C9069D}"/>
              </a:ext>
            </a:extLst>
          </p:cNvPr>
          <p:cNvSpPr/>
          <p:nvPr/>
        </p:nvSpPr>
        <p:spPr>
          <a:xfrm>
            <a:off x="3433484" y="3016845"/>
            <a:ext cx="677384" cy="207207"/>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 name="Google Shape;146;p19">
            <a:extLst>
              <a:ext uri="{FF2B5EF4-FFF2-40B4-BE49-F238E27FC236}">
                <a16:creationId xmlns:a16="http://schemas.microsoft.com/office/drawing/2014/main" id="{8E863D6F-A623-A453-1B20-36CD06BF3CED}"/>
              </a:ext>
            </a:extLst>
          </p:cNvPr>
          <p:cNvSpPr/>
          <p:nvPr/>
        </p:nvSpPr>
        <p:spPr>
          <a:xfrm>
            <a:off x="6553685" y="3354074"/>
            <a:ext cx="680831" cy="214751"/>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 name="TextBox 8">
            <a:extLst>
              <a:ext uri="{FF2B5EF4-FFF2-40B4-BE49-F238E27FC236}">
                <a16:creationId xmlns:a16="http://schemas.microsoft.com/office/drawing/2014/main" id="{80DB2912-8A03-40D3-3AD9-EC5C05AA20DA}"/>
              </a:ext>
            </a:extLst>
          </p:cNvPr>
          <p:cNvSpPr txBox="1"/>
          <p:nvPr/>
        </p:nvSpPr>
        <p:spPr>
          <a:xfrm>
            <a:off x="8466964" y="4093629"/>
            <a:ext cx="579005" cy="461665"/>
          </a:xfrm>
          <a:prstGeom prst="rect">
            <a:avLst/>
          </a:prstGeom>
          <a:solidFill>
            <a:schemeClr val="bg1"/>
          </a:solidFill>
        </p:spPr>
        <p:txBody>
          <a:bodyPr wrap="none" rtlCol="0">
            <a:spAutoFit/>
          </a:bodyPr>
          <a:lstStyle/>
          <a:p>
            <a:r>
              <a:rPr lang="en-US" sz="2400" dirty="0">
                <a:solidFill>
                  <a:srgbClr val="C00000"/>
                </a:solidFill>
              </a:rPr>
              <a:t>He</a:t>
            </a:r>
          </a:p>
        </p:txBody>
      </p:sp>
      <p:sp>
        <p:nvSpPr>
          <p:cNvPr id="10" name="TextBox 9">
            <a:extLst>
              <a:ext uri="{FF2B5EF4-FFF2-40B4-BE49-F238E27FC236}">
                <a16:creationId xmlns:a16="http://schemas.microsoft.com/office/drawing/2014/main" id="{C15CF6B0-473C-5B8A-A2DB-0151A011BA6F}"/>
              </a:ext>
            </a:extLst>
          </p:cNvPr>
          <p:cNvSpPr txBox="1"/>
          <p:nvPr/>
        </p:nvSpPr>
        <p:spPr>
          <a:xfrm>
            <a:off x="1089199" y="4098054"/>
            <a:ext cx="732893" cy="461665"/>
          </a:xfrm>
          <a:prstGeom prst="rect">
            <a:avLst/>
          </a:prstGeom>
          <a:solidFill>
            <a:schemeClr val="bg1"/>
          </a:solidFill>
        </p:spPr>
        <p:txBody>
          <a:bodyPr wrap="none" rtlCol="0">
            <a:spAutoFit/>
          </a:bodyPr>
          <a:lstStyle/>
          <a:p>
            <a:r>
              <a:rPr lang="en-US" sz="2400" dirty="0">
                <a:solidFill>
                  <a:srgbClr val="C00000"/>
                </a:solidFill>
              </a:rPr>
              <a:t>She</a:t>
            </a:r>
          </a:p>
        </p:txBody>
      </p:sp>
      <p:sp>
        <p:nvSpPr>
          <p:cNvPr id="11" name="TextBox 10">
            <a:extLst>
              <a:ext uri="{FF2B5EF4-FFF2-40B4-BE49-F238E27FC236}">
                <a16:creationId xmlns:a16="http://schemas.microsoft.com/office/drawing/2014/main" id="{878B0527-DAD6-9E8A-F926-9B188F7414B0}"/>
              </a:ext>
            </a:extLst>
          </p:cNvPr>
          <p:cNvSpPr txBox="1"/>
          <p:nvPr/>
        </p:nvSpPr>
        <p:spPr>
          <a:xfrm>
            <a:off x="1191187" y="5507934"/>
            <a:ext cx="8885143" cy="307777"/>
          </a:xfrm>
          <a:prstGeom prst="rect">
            <a:avLst/>
          </a:prstGeom>
          <a:noFill/>
        </p:spPr>
        <p:txBody>
          <a:bodyPr wrap="square">
            <a:spAutoFit/>
          </a:bodyPr>
          <a:lstStyle/>
          <a:p>
            <a:r>
              <a:rPr lang="en-US" b="0" i="0" dirty="0">
                <a:solidFill>
                  <a:srgbClr val="1D9BF0"/>
                </a:solidFill>
                <a:effectLst/>
                <a:latin typeface="Calibri" panose="020F0502020204030204" pitchFamily="34" charset="0"/>
                <a:ea typeface="Calibri" panose="020F0502020204030204" pitchFamily="34" charset="0"/>
                <a:cs typeface="Calibri" panose="020F0502020204030204" pitchFamily="34" charset="0"/>
              </a:rPr>
              <a:t>Source: https://towardsdatascience.com/tackling-gender-bias-in-word-embeddings-c965f4076a10</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0D9CF75-2757-0B9B-EC7F-5ED052D890DA}"/>
              </a:ext>
            </a:extLst>
          </p:cNvPr>
          <p:cNvSpPr txBox="1"/>
          <p:nvPr/>
        </p:nvSpPr>
        <p:spPr>
          <a:xfrm>
            <a:off x="8456419" y="2023652"/>
            <a:ext cx="2411708" cy="707886"/>
          </a:xfrm>
          <a:prstGeom prst="rect">
            <a:avLst/>
          </a:prstGeom>
          <a:noFill/>
        </p:spPr>
        <p:txBody>
          <a:bodyPr wrap="square" rtlCol="0">
            <a:spAutoFit/>
          </a:bodyPr>
          <a:lstStyle/>
          <a:p>
            <a:r>
              <a:rPr lang="en-US" sz="2000" dirty="0">
                <a:solidFill>
                  <a:srgbClr val="C00000"/>
                </a:solidFill>
                <a:latin typeface="Catamaran" panose="020B0604020202020204" charset="0"/>
                <a:cs typeface="Catamaran" panose="020B0604020202020204" charset="0"/>
              </a:rPr>
              <a:t>“genius” is male but “beauty” is female? </a:t>
            </a:r>
          </a:p>
        </p:txBody>
      </p:sp>
    </p:spTree>
    <p:extLst>
      <p:ext uri="{BB962C8B-B14F-4D97-AF65-F5344CB8AC3E}">
        <p14:creationId xmlns:p14="http://schemas.microsoft.com/office/powerpoint/2010/main" val="1492815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2"/>
          <p:cNvSpPr/>
          <p:nvPr/>
        </p:nvSpPr>
        <p:spPr>
          <a:xfrm rot="10800000" flipH="1">
            <a:off x="-1" y="-1"/>
            <a:ext cx="4403709" cy="6858001"/>
          </a:xfrm>
          <a:custGeom>
            <a:avLst/>
            <a:gdLst/>
            <a:ahLst/>
            <a:cxnLst/>
            <a:rect l="l" t="t" r="r" b="b"/>
            <a:pathLst>
              <a:path w="4403709" h="6858001" extrusionOk="0">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solidFill>
            <a:srgbClr val="414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2" name="Google Shape;152;p2"/>
          <p:cNvGrpSpPr/>
          <p:nvPr/>
        </p:nvGrpSpPr>
        <p:grpSpPr>
          <a:xfrm>
            <a:off x="3315292" y="0"/>
            <a:ext cx="2436813" cy="6858001"/>
            <a:chOff x="1320800" y="0"/>
            <a:chExt cx="2436813" cy="6858001"/>
          </a:xfrm>
        </p:grpSpPr>
        <p:sp>
          <p:nvSpPr>
            <p:cNvPr id="153" name="Google Shape;153;p2"/>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54" name="Google Shape;154;p2"/>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155" name="Google Shape;155;p2"/>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156" name="Google Shape;156;p2"/>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1F3864"/>
            </a:solidFill>
            <a:ln>
              <a:noFill/>
            </a:ln>
          </p:spPr>
          <p:txBody>
            <a:bodyPr/>
            <a:lstStyle/>
            <a:p>
              <a:endParaRPr lang="en-US"/>
            </a:p>
          </p:txBody>
        </p:sp>
        <p:sp>
          <p:nvSpPr>
            <p:cNvPr id="157" name="Google Shape;157;p2"/>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2F5496"/>
            </a:solidFill>
            <a:ln>
              <a:noFill/>
            </a:ln>
          </p:spPr>
          <p:txBody>
            <a:bodyPr/>
            <a:lstStyle/>
            <a:p>
              <a:endParaRPr lang="en-US"/>
            </a:p>
          </p:txBody>
        </p:sp>
        <p:sp>
          <p:nvSpPr>
            <p:cNvPr id="158" name="Google Shape;158;p2"/>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en-US"/>
            </a:p>
          </p:txBody>
        </p:sp>
      </p:grpSp>
      <p:sp>
        <p:nvSpPr>
          <p:cNvPr id="159" name="Google Shape;159;p2"/>
          <p:cNvSpPr txBox="1">
            <a:spLocks noGrp="1"/>
          </p:cNvSpPr>
          <p:nvPr>
            <p:ph type="title"/>
          </p:nvPr>
        </p:nvSpPr>
        <p:spPr>
          <a:xfrm>
            <a:off x="535020" y="685800"/>
            <a:ext cx="2780271" cy="5105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Calibri"/>
              <a:buNone/>
            </a:pPr>
            <a:r>
              <a:rPr lang="en-US" sz="4000" dirty="0">
                <a:solidFill>
                  <a:srgbClr val="FFFFFF"/>
                </a:solidFill>
              </a:rPr>
              <a:t>Is it possible to discriminate through text and language?</a:t>
            </a:r>
            <a:endParaRPr dirty="0"/>
          </a:p>
        </p:txBody>
      </p:sp>
      <p:grpSp>
        <p:nvGrpSpPr>
          <p:cNvPr id="160" name="Google Shape;160;p2"/>
          <p:cNvGrpSpPr/>
          <p:nvPr/>
        </p:nvGrpSpPr>
        <p:grpSpPr>
          <a:xfrm>
            <a:off x="5010150" y="352618"/>
            <a:ext cx="6492875" cy="6139867"/>
            <a:chOff x="0" y="349"/>
            <a:chExt cx="6492875" cy="6139867"/>
          </a:xfrm>
        </p:grpSpPr>
        <p:sp>
          <p:nvSpPr>
            <p:cNvPr id="161" name="Google Shape;161;p2"/>
            <p:cNvSpPr/>
            <p:nvPr/>
          </p:nvSpPr>
          <p:spPr>
            <a:xfrm>
              <a:off x="0" y="4022592"/>
              <a:ext cx="6492875" cy="2103482"/>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txBox="1"/>
            <p:nvPr/>
          </p:nvSpPr>
          <p:spPr>
            <a:xfrm>
              <a:off x="0" y="4022592"/>
              <a:ext cx="6492875" cy="113588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b="0" i="0" u="none" strike="noStrike" cap="none">
                <a:solidFill>
                  <a:schemeClr val="lt1"/>
                </a:solidFill>
                <a:latin typeface="Calibri"/>
                <a:ea typeface="Calibri"/>
                <a:cs typeface="Calibri"/>
                <a:sym typeface="Calibri"/>
              </a:endParaRPr>
            </a:p>
            <a:p>
              <a:pPr marL="0" marR="0" lvl="0" indent="0" algn="ctr" rtl="0">
                <a:lnSpc>
                  <a:spcPct val="90000"/>
                </a:lnSpc>
                <a:spcBef>
                  <a:spcPts val="840"/>
                </a:spcBef>
                <a:spcAft>
                  <a:spcPts val="0"/>
                </a:spcAft>
                <a:buClr>
                  <a:schemeClr val="lt1"/>
                </a:buClr>
                <a:buSzPts val="2400"/>
                <a:buFont typeface="Calibri"/>
                <a:buNone/>
              </a:pPr>
              <a:r>
                <a:rPr lang="en-US" sz="2400" b="0" i="0" u="none" strike="noStrike" cap="none">
                  <a:solidFill>
                    <a:schemeClr val="lt1"/>
                  </a:solidFill>
                  <a:latin typeface="Calibri"/>
                  <a:ea typeface="Calibri"/>
                  <a:cs typeface="Calibri"/>
                  <a:sym typeface="Calibri"/>
                </a:rPr>
                <a:t>“Unthinking reliance on data mining can deny historically disadvantaged and vulnerable groups full participation in society” </a:t>
              </a: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0" y="5583969"/>
              <a:ext cx="6492875" cy="556247"/>
            </a:xfrm>
            <a:prstGeom prst="rect">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txBox="1"/>
            <p:nvPr/>
          </p:nvSpPr>
          <p:spPr>
            <a:xfrm>
              <a:off x="0" y="5583969"/>
              <a:ext cx="6492875" cy="556247"/>
            </a:xfrm>
            <a:prstGeom prst="rect">
              <a:avLst/>
            </a:prstGeom>
            <a:noFill/>
            <a:ln>
              <a:noFill/>
            </a:ln>
          </p:spPr>
          <p:txBody>
            <a:bodyPr spcFirstLastPara="1" wrap="square" lIns="113775" tIns="20300" rIns="113775" bIns="2030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[Barocas, S., &amp; Selbst, A. D. (2016). Big data's disparate impact. </a:t>
              </a:r>
              <a:r>
                <a:rPr lang="en-US" sz="1600" b="0" i="1" u="none" strike="noStrike" cap="none">
                  <a:solidFill>
                    <a:schemeClr val="dk1"/>
                  </a:solidFill>
                  <a:latin typeface="Calibri"/>
                  <a:ea typeface="Calibri"/>
                  <a:cs typeface="Calibri"/>
                  <a:sym typeface="Calibri"/>
                </a:rPr>
                <a:t>Calif. L. Rev.</a:t>
              </a:r>
              <a:r>
                <a:rPr lang="en-US" sz="1600" b="0" i="0" u="none" strike="noStrike" cap="none">
                  <a:solidFill>
                    <a:schemeClr val="dk1"/>
                  </a:solidFill>
                  <a:latin typeface="Calibri"/>
                  <a:ea typeface="Calibri"/>
                  <a:cs typeface="Calibri"/>
                  <a:sym typeface="Calibri"/>
                </a:rPr>
                <a:t>, </a:t>
              </a:r>
              <a:r>
                <a:rPr lang="en-US" sz="1600" b="0" i="1" u="none" strike="noStrike" cap="none">
                  <a:solidFill>
                    <a:schemeClr val="dk1"/>
                  </a:solidFill>
                  <a:latin typeface="Calibri"/>
                  <a:ea typeface="Calibri"/>
                  <a:cs typeface="Calibri"/>
                  <a:sym typeface="Calibri"/>
                </a:rPr>
                <a:t>104</a:t>
              </a:r>
              <a:r>
                <a:rPr lang="en-US" sz="1600" b="0" i="0" u="none" strike="noStrike" cap="none">
                  <a:solidFill>
                    <a:schemeClr val="dk1"/>
                  </a:solidFill>
                  <a:latin typeface="Calibri"/>
                  <a:ea typeface="Calibri"/>
                  <a:cs typeface="Calibri"/>
                  <a:sym typeface="Calibri"/>
                </a:rPr>
                <a:t>, 671.]</a:t>
              </a: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rot="10800000">
              <a:off x="0" y="1494169"/>
              <a:ext cx="6492875" cy="2603932"/>
            </a:xfrm>
            <a:prstGeom prst="upArrowCallout">
              <a:avLst>
                <a:gd name="adj1" fmla="val 25000"/>
                <a:gd name="adj2" fmla="val 25000"/>
                <a:gd name="adj3" fmla="val 25000"/>
                <a:gd name="adj4" fmla="val 6497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txBox="1"/>
            <p:nvPr/>
          </p:nvSpPr>
          <p:spPr>
            <a:xfrm>
              <a:off x="0" y="1494169"/>
              <a:ext cx="6492875" cy="91398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b="0" i="0" u="none" strike="noStrike" cap="none" dirty="0">
                <a:solidFill>
                  <a:srgbClr val="FFFFFF"/>
                </a:solidFill>
                <a:latin typeface="Calibri"/>
                <a:ea typeface="Calibri"/>
                <a:cs typeface="Calibri"/>
                <a:sym typeface="Calibri"/>
              </a:endParaRPr>
            </a:p>
            <a:p>
              <a:pPr marL="0" marR="0" lvl="0" indent="0" algn="ctr" rtl="0">
                <a:lnSpc>
                  <a:spcPct val="90000"/>
                </a:lnSpc>
                <a:spcBef>
                  <a:spcPts val="840"/>
                </a:spcBef>
                <a:spcAft>
                  <a:spcPts val="0"/>
                </a:spcAft>
                <a:buClr>
                  <a:srgbClr val="FFFFFF"/>
                </a:buClr>
                <a:buSzPts val="2400"/>
                <a:buFont typeface="Calibri"/>
                <a:buNone/>
              </a:pPr>
              <a:r>
                <a:rPr lang="en-US" sz="2400" b="0" i="0" u="none" strike="noStrike" cap="none" dirty="0">
                  <a:solidFill>
                    <a:srgbClr val="FFFFFF"/>
                  </a:solidFill>
                  <a:latin typeface="Calibri"/>
                  <a:ea typeface="Calibri"/>
                  <a:cs typeface="Calibri"/>
                  <a:sym typeface="Calibri"/>
                </a:rPr>
                <a:t>… but </a:t>
              </a:r>
              <a:r>
                <a:rPr lang="en-US" sz="2400" dirty="0">
                  <a:solidFill>
                    <a:srgbClr val="FFFFFF"/>
                  </a:solidFill>
                  <a:latin typeface="Calibri"/>
                  <a:ea typeface="Calibri"/>
                  <a:cs typeface="Calibri"/>
                  <a:sym typeface="Calibri"/>
                </a:rPr>
                <a:t>a</a:t>
              </a:r>
              <a:r>
                <a:rPr lang="en-US" sz="2400" b="0" i="0" u="none" strike="noStrike" cap="none" dirty="0">
                  <a:solidFill>
                    <a:srgbClr val="FFFFFF"/>
                  </a:solidFill>
                  <a:latin typeface="Calibri"/>
                  <a:ea typeface="Calibri"/>
                  <a:cs typeface="Calibri"/>
                  <a:sym typeface="Calibri"/>
                </a:rPr>
                <a:t>lgorithms are only as good as the data they were trained on</a:t>
              </a:r>
              <a:endParaRPr sz="1400" b="0" i="0" u="none" strike="noStrike" cap="none" dirty="0">
                <a:solidFill>
                  <a:srgbClr val="000000"/>
                </a:solidFill>
                <a:latin typeface="Arial"/>
                <a:ea typeface="Arial"/>
                <a:cs typeface="Arial"/>
                <a:sym typeface="Arial"/>
              </a:endParaRPr>
            </a:p>
          </p:txBody>
        </p:sp>
        <p:sp>
          <p:nvSpPr>
            <p:cNvPr id="167" name="Google Shape;167;p2"/>
            <p:cNvSpPr/>
            <p:nvPr/>
          </p:nvSpPr>
          <p:spPr>
            <a:xfrm>
              <a:off x="3170" y="2622029"/>
              <a:ext cx="2162178" cy="1107639"/>
            </a:xfrm>
            <a:prstGeom prst="rect">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
            <p:cNvSpPr txBox="1"/>
            <p:nvPr/>
          </p:nvSpPr>
          <p:spPr>
            <a:xfrm>
              <a:off x="3170" y="2622029"/>
              <a:ext cx="2162178" cy="1107639"/>
            </a:xfrm>
            <a:prstGeom prst="rect">
              <a:avLst/>
            </a:prstGeom>
            <a:noFill/>
            <a:ln>
              <a:noFill/>
            </a:ln>
          </p:spPr>
          <p:txBody>
            <a:bodyPr spcFirstLastPara="1" wrap="square" lIns="142225" tIns="25400" rIns="142225" bIns="25400" anchor="ctr" anchorCtr="0">
              <a:noAutofit/>
            </a:bodyPr>
            <a:lstStyle/>
            <a:p>
              <a:pPr marL="0" marR="0" lvl="0" indent="0" algn="ctr" rtl="0">
                <a:lnSpc>
                  <a:spcPct val="9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Data reflects explicit prejudices … </a:t>
              </a: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2165348" y="2622029"/>
              <a:ext cx="2162178" cy="1107639"/>
            </a:xfrm>
            <a:prstGeom prst="rect">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txBox="1"/>
            <p:nvPr/>
          </p:nvSpPr>
          <p:spPr>
            <a:xfrm>
              <a:off x="2165348" y="2622029"/>
              <a:ext cx="2162178" cy="1107639"/>
            </a:xfrm>
            <a:prstGeom prst="rect">
              <a:avLst/>
            </a:prstGeom>
            <a:noFill/>
            <a:ln>
              <a:noFill/>
            </a:ln>
          </p:spPr>
          <p:txBody>
            <a:bodyPr spcFirstLastPara="1" wrap="square" lIns="142225" tIns="25400" rIns="142225" bIns="25400" anchor="ctr" anchorCtr="0">
              <a:noAutofit/>
            </a:bodyPr>
            <a:lstStyle/>
            <a:p>
              <a:pPr marL="0" marR="0" lvl="0" indent="0" algn="ctr" rtl="0">
                <a:lnSpc>
                  <a:spcPct val="9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implicit biases in society </a:t>
              </a: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4327526" y="2622029"/>
              <a:ext cx="2162178" cy="1107639"/>
            </a:xfrm>
            <a:prstGeom prst="rect">
              <a:avLst/>
            </a:prstGeom>
            <a:solidFill>
              <a:srgbClr val="CCD3EA">
                <a:alpha val="89019"/>
              </a:srgbClr>
            </a:solidFill>
            <a:ln w="12700" cap="flat" cmpd="sng">
              <a:solidFill>
                <a:srgbClr val="CCD3E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txBox="1"/>
            <p:nvPr/>
          </p:nvSpPr>
          <p:spPr>
            <a:xfrm>
              <a:off x="4327526" y="2622029"/>
              <a:ext cx="2162178" cy="1107639"/>
            </a:xfrm>
            <a:prstGeom prst="rect">
              <a:avLst/>
            </a:prstGeom>
            <a:noFill/>
            <a:ln>
              <a:noFill/>
            </a:ln>
          </p:spPr>
          <p:txBody>
            <a:bodyPr spcFirstLastPara="1" wrap="square" lIns="142225" tIns="25400" rIns="142225" bIns="25400" anchor="ctr" anchorCtr="0">
              <a:noAutofit/>
            </a:bodyPr>
            <a:lstStyle/>
            <a:p>
              <a:pPr marL="0" marR="0" lvl="0" indent="0" algn="ctr" rtl="0">
                <a:lnSpc>
                  <a:spcPct val="9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patterns of discrimination, exclusion and inequality</a:t>
              </a: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rot="10800000">
              <a:off x="0" y="349"/>
              <a:ext cx="6492875" cy="1624751"/>
            </a:xfrm>
            <a:prstGeom prst="upArrowCallout">
              <a:avLst>
                <a:gd name="adj1" fmla="val 25000"/>
                <a:gd name="adj2" fmla="val 25000"/>
                <a:gd name="adj3" fmla="val 25000"/>
                <a:gd name="adj4" fmla="val 6497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txBox="1"/>
            <p:nvPr/>
          </p:nvSpPr>
          <p:spPr>
            <a:xfrm>
              <a:off x="0" y="349"/>
              <a:ext cx="6492875" cy="1055714"/>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b="0" i="0" u="none" strike="noStrike" cap="none" dirty="0">
                  <a:solidFill>
                    <a:schemeClr val="lt1"/>
                  </a:solidFill>
                  <a:latin typeface="Calibri"/>
                  <a:ea typeface="Calibri"/>
                  <a:cs typeface="Calibri"/>
                  <a:sym typeface="Calibri"/>
                </a:rPr>
                <a:t>AI </a:t>
              </a:r>
              <a:r>
                <a:rPr lang="en-US" sz="2400" dirty="0">
                  <a:solidFill>
                    <a:schemeClr val="lt1"/>
                  </a:solidFill>
                  <a:latin typeface="Calibri"/>
                  <a:ea typeface="Calibri"/>
                  <a:cs typeface="Calibri"/>
                  <a:sym typeface="Calibri"/>
                </a:rPr>
                <a:t>promised to </a:t>
              </a:r>
              <a:r>
                <a:rPr lang="en-US" sz="2400" b="0" i="0" u="none" strike="noStrike" cap="none" dirty="0">
                  <a:solidFill>
                    <a:schemeClr val="lt1"/>
                  </a:solidFill>
                  <a:latin typeface="Calibri"/>
                  <a:ea typeface="Calibri"/>
                  <a:cs typeface="Calibri"/>
                  <a:sym typeface="Calibri"/>
                </a:rPr>
                <a:t>eliminate human bias from decisions</a:t>
              </a:r>
              <a:endParaRPr sz="2400" b="0" i="0" u="none" strike="noStrike" cap="none" dirty="0">
                <a:solidFill>
                  <a:schemeClr val="lt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Word Embedding Association Test (WEAT)</a:t>
            </a:r>
            <a:endParaRPr dirty="0"/>
          </a:p>
        </p:txBody>
      </p:sp>
      <p:sp>
        <p:nvSpPr>
          <p:cNvPr id="301" name="Google Shape;301;p17"/>
          <p:cNvSpPr txBox="1">
            <a:spLocks noGrp="1"/>
          </p:cNvSpPr>
          <p:nvPr>
            <p:ph type="body" idx="1"/>
          </p:nvPr>
        </p:nvSpPr>
        <p:spPr>
          <a:xfrm>
            <a:off x="609601" y="1146051"/>
            <a:ext cx="10980929" cy="3764615"/>
          </a:xfrm>
          <a:prstGeom prst="rect">
            <a:avLst/>
          </a:prstGeom>
          <a:noFill/>
          <a:ln>
            <a:noFill/>
          </a:ln>
        </p:spPr>
        <p:txBody>
          <a:bodyPr spcFirstLastPara="1" wrap="square" lIns="91425" tIns="45700" rIns="91425" bIns="45700" anchor="t" anchorCtr="0">
            <a:normAutofit fontScale="85000" lnSpcReduction="10000"/>
          </a:bodyPr>
          <a:lstStyle/>
          <a:p>
            <a:pPr marL="342900" indent="-342900">
              <a:spcBef>
                <a:spcPts val="0"/>
              </a:spcBef>
              <a:buSzPct val="100000"/>
            </a:pPr>
            <a:r>
              <a:rPr lang="en-US" sz="2800" dirty="0"/>
              <a:t>WEAT measures implicit bias of AI</a:t>
            </a:r>
          </a:p>
          <a:p>
            <a:pPr marL="342900" lvl="0" indent="-342900" algn="l" rtl="0">
              <a:lnSpc>
                <a:spcPct val="100000"/>
              </a:lnSpc>
              <a:spcBef>
                <a:spcPts val="0"/>
              </a:spcBef>
              <a:spcAft>
                <a:spcPts val="0"/>
              </a:spcAft>
              <a:buClr>
                <a:schemeClr val="dk1"/>
              </a:buClr>
              <a:buSzPct val="100000"/>
              <a:buChar char="•"/>
            </a:pPr>
            <a:r>
              <a:rPr lang="en-US" sz="2800" dirty="0"/>
              <a:t>Use word embeddings to measure distance from </a:t>
            </a:r>
            <a:r>
              <a:rPr lang="en-US" sz="2800" b="1" dirty="0"/>
              <a:t>attribute</a:t>
            </a:r>
            <a:r>
              <a:rPr lang="en-US" sz="2800" dirty="0"/>
              <a:t> </a:t>
            </a:r>
            <a:r>
              <a:rPr lang="en-US" sz="2800" b="1" dirty="0"/>
              <a:t>words</a:t>
            </a:r>
            <a:r>
              <a:rPr lang="en-US" sz="2800" dirty="0"/>
              <a:t> (A/B: e.g., flowers/insects) to </a:t>
            </a:r>
            <a:r>
              <a:rPr lang="en-US" sz="2800" b="1" dirty="0"/>
              <a:t>target</a:t>
            </a:r>
            <a:r>
              <a:rPr lang="en-US" sz="2800" dirty="0"/>
              <a:t> </a:t>
            </a:r>
            <a:r>
              <a:rPr lang="en-US" sz="2800" b="1" dirty="0"/>
              <a:t>words</a:t>
            </a:r>
            <a:r>
              <a:rPr lang="en-US" sz="2800" dirty="0"/>
              <a:t> (X/Y: e.g., pleasant/unpleasant)</a:t>
            </a:r>
            <a:endParaRPr dirty="0"/>
          </a:p>
          <a:p>
            <a:pPr marL="342900" lvl="0" indent="-342900" algn="l" rtl="0">
              <a:lnSpc>
                <a:spcPct val="100000"/>
              </a:lnSpc>
              <a:spcBef>
                <a:spcPts val="518"/>
              </a:spcBef>
              <a:spcAft>
                <a:spcPts val="0"/>
              </a:spcAft>
              <a:buClr>
                <a:schemeClr val="dk1"/>
              </a:buClr>
              <a:buSzPct val="100000"/>
              <a:buChar char="•"/>
            </a:pPr>
            <a:r>
              <a:rPr lang="en-US" sz="2800" dirty="0"/>
              <a:t>The null hypothesis is that there is no difference between the two sets of target words in terms of their relative similarity to the two sets of attribute words. </a:t>
            </a:r>
            <a:endParaRPr dirty="0"/>
          </a:p>
          <a:p>
            <a:pPr marL="342900" lvl="0" indent="-342900" algn="l" rtl="0">
              <a:lnSpc>
                <a:spcPct val="100000"/>
              </a:lnSpc>
              <a:spcBef>
                <a:spcPts val="518"/>
              </a:spcBef>
              <a:spcAft>
                <a:spcPts val="0"/>
              </a:spcAft>
              <a:buClr>
                <a:schemeClr val="dk1"/>
              </a:buClr>
              <a:buSzPct val="100000"/>
              <a:buChar char="•"/>
            </a:pPr>
            <a:r>
              <a:rPr lang="en-US" dirty="0"/>
              <a:t>The permutation test measures the (un)likelihood of the null hypothesis by computing the probability that a random permutation of the attribute words would produce the observed (or greater) difference in sample means.</a:t>
            </a:r>
            <a:endParaRPr dirty="0"/>
          </a:p>
          <a:p>
            <a:pPr marL="342900" lvl="0" indent="-342900" algn="l" rtl="0">
              <a:lnSpc>
                <a:spcPct val="100000"/>
              </a:lnSpc>
              <a:spcBef>
                <a:spcPts val="518"/>
              </a:spcBef>
              <a:spcAft>
                <a:spcPts val="0"/>
              </a:spcAft>
              <a:buClr>
                <a:schemeClr val="dk1"/>
              </a:buClr>
              <a:buSzPct val="100000"/>
              <a:buChar char="•"/>
            </a:pPr>
            <a:r>
              <a:rPr lang="en-US" dirty="0"/>
              <a:t>The </a:t>
            </a:r>
            <a:r>
              <a:rPr lang="en-US" b="1" dirty="0"/>
              <a:t>effect size </a:t>
            </a:r>
            <a:r>
              <a:rPr lang="en-US" dirty="0"/>
              <a:t>is a normalized measure of how separated the two distributions (of associations between the target and attribute words) are:</a:t>
            </a:r>
            <a:endParaRPr dirty="0"/>
          </a:p>
        </p:txBody>
      </p:sp>
      <p:pic>
        <p:nvPicPr>
          <p:cNvPr id="302" name="Google Shape;302;p17"/>
          <p:cNvPicPr preferRelativeResize="0"/>
          <p:nvPr/>
        </p:nvPicPr>
        <p:blipFill rotWithShape="1">
          <a:blip r:embed="rId3">
            <a:alphaModFix/>
          </a:blip>
          <a:srcRect/>
          <a:stretch/>
        </p:blipFill>
        <p:spPr>
          <a:xfrm>
            <a:off x="3626449" y="4910666"/>
            <a:ext cx="5692633" cy="914479"/>
          </a:xfrm>
          <a:prstGeom prst="rect">
            <a:avLst/>
          </a:prstGeom>
          <a:noFill/>
          <a:ln>
            <a:noFill/>
          </a:ln>
        </p:spPr>
      </p:pic>
      <p:sp>
        <p:nvSpPr>
          <p:cNvPr id="3" name="TextBox 2">
            <a:extLst>
              <a:ext uri="{FF2B5EF4-FFF2-40B4-BE49-F238E27FC236}">
                <a16:creationId xmlns:a16="http://schemas.microsoft.com/office/drawing/2014/main" id="{582248EA-37AD-730E-439E-0FE3D6722849}"/>
              </a:ext>
            </a:extLst>
          </p:cNvPr>
          <p:cNvSpPr txBox="1"/>
          <p:nvPr/>
        </p:nvSpPr>
        <p:spPr>
          <a:xfrm>
            <a:off x="227478" y="5912831"/>
            <a:ext cx="11556627" cy="307777"/>
          </a:xfrm>
          <a:prstGeom prst="rect">
            <a:avLst/>
          </a:prstGeom>
          <a:noFill/>
        </p:spPr>
        <p:txBody>
          <a:bodyPr wrap="square">
            <a:spAutoFit/>
          </a:bodyPr>
          <a:lstStyle/>
          <a:p>
            <a:pPr marL="342900" lvl="0" indent="-342900" algn="l" rtl="0">
              <a:lnSpc>
                <a:spcPct val="100000"/>
              </a:lnSpc>
              <a:spcBef>
                <a:spcPts val="0"/>
              </a:spcBef>
              <a:spcAft>
                <a:spcPts val="0"/>
              </a:spcAft>
              <a:buClr>
                <a:srgbClr val="000000"/>
              </a:buClr>
              <a:buSzPts val="2000"/>
              <a:buChar char="•"/>
            </a:pPr>
            <a:r>
              <a:rPr lang="en-US" sz="1400" b="0" i="0" dirty="0" err="1">
                <a:solidFill>
                  <a:srgbClr val="000000"/>
                </a:solidFill>
                <a:latin typeface="arial"/>
                <a:ea typeface="arial"/>
                <a:cs typeface="arial"/>
                <a:sym typeface="arial"/>
              </a:rPr>
              <a:t>Caliskan</a:t>
            </a:r>
            <a:r>
              <a:rPr lang="en-US" sz="1400" b="0" i="0" dirty="0">
                <a:solidFill>
                  <a:srgbClr val="000000"/>
                </a:solidFill>
                <a:latin typeface="arial"/>
                <a:ea typeface="arial"/>
                <a:cs typeface="arial"/>
                <a:sym typeface="arial"/>
              </a:rPr>
              <a:t>, A., Bryson, J. J., &amp; Narayanan, A. (2017). </a:t>
            </a:r>
            <a:r>
              <a:rPr lang="en-US" sz="1400" b="0" i="0" u="sng" dirty="0">
                <a:solidFill>
                  <a:srgbClr val="1874A4"/>
                </a:solidFill>
                <a:latin typeface="arial"/>
                <a:ea typeface="arial"/>
                <a:cs typeface="arial"/>
                <a:sym typeface="arial"/>
                <a:hlinkClick r:id="rId4">
                  <a:extLst>
                    <a:ext uri="{A12FA001-AC4F-418D-AE19-62706E023703}">
                      <ahyp:hlinkClr xmlns:ahyp="http://schemas.microsoft.com/office/drawing/2018/hyperlinkcolor" val="tx"/>
                    </a:ext>
                  </a:extLst>
                </a:hlinkClick>
              </a:rPr>
              <a:t>Semantics derived automatically from language corpora contain human-like biases</a:t>
            </a:r>
            <a:r>
              <a:rPr lang="en-US" sz="1400" b="0" i="0" dirty="0">
                <a:solidFill>
                  <a:srgbClr val="000000"/>
                </a:solidFill>
                <a:latin typeface="arial"/>
                <a:ea typeface="arial"/>
                <a:cs typeface="arial"/>
                <a:sym typeface="arial"/>
              </a:rPr>
              <a:t>. </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Which concepts are closer in the embeddings space?</a:t>
            </a:r>
            <a:endParaRPr/>
          </a:p>
        </p:txBody>
      </p:sp>
      <p:sp>
        <p:nvSpPr>
          <p:cNvPr id="308" name="Google Shape;308;p18"/>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2800"/>
              <a:buChar char="•"/>
            </a:pPr>
            <a:r>
              <a:rPr lang="en-US" b="1"/>
              <a:t>Flowers</a:t>
            </a:r>
            <a:r>
              <a:rPr lang="en-US"/>
              <a:t>: aster, clover, hyacinth, marigold, poppy, azalea, crocus, iris, orchid, rose, bluebell, daffodil, lilac, pansy, tulip, buttercup, daisy, lily, peony, violet, carnation, gladiola, magnolia, petunia, zinnia. </a:t>
            </a:r>
            <a:endParaRPr/>
          </a:p>
          <a:p>
            <a:pPr marL="342900" lvl="0" indent="-342900" algn="l" rtl="0">
              <a:lnSpc>
                <a:spcPct val="100000"/>
              </a:lnSpc>
              <a:spcBef>
                <a:spcPts val="560"/>
              </a:spcBef>
              <a:spcAft>
                <a:spcPts val="0"/>
              </a:spcAft>
              <a:buClr>
                <a:schemeClr val="dk1"/>
              </a:buClr>
              <a:buSzPts val="2800"/>
              <a:buChar char="•"/>
            </a:pPr>
            <a:r>
              <a:rPr lang="en-US" b="1"/>
              <a:t>Insects</a:t>
            </a:r>
            <a:r>
              <a:rPr lang="en-US"/>
              <a:t>: ant, caterpillar, flea, locust, spider, bedbug, centipede, fly, maggot, tarantula, bee, cockroach, gnat, mosquito, termite, beetle, cricket, hornet, moth, wasp, blackfly, dragonfly, horsefly, roach, weevil. </a:t>
            </a:r>
            <a:endParaRPr/>
          </a:p>
          <a:p>
            <a:pPr marL="342900" lvl="0" indent="-342900" algn="l" rtl="0">
              <a:lnSpc>
                <a:spcPct val="100000"/>
              </a:lnSpc>
              <a:spcBef>
                <a:spcPts val="560"/>
              </a:spcBef>
              <a:spcAft>
                <a:spcPts val="0"/>
              </a:spcAft>
              <a:buClr>
                <a:schemeClr val="dk1"/>
              </a:buClr>
              <a:buSzPts val="2800"/>
              <a:buChar char="•"/>
            </a:pPr>
            <a:r>
              <a:rPr lang="en-US" b="1"/>
              <a:t>Pleasant</a:t>
            </a:r>
            <a:r>
              <a:rPr lang="en-US"/>
              <a:t>: caress, freedom, health, love, peace, cheer, friend, heaven, loyal, pleasure, diamond, gentle, honest, lucky, rainbow, diploma, gift, honor, miracle, sunrise, family, happy, laughter, paradise, vacation. </a:t>
            </a:r>
            <a:endParaRPr/>
          </a:p>
          <a:p>
            <a:pPr marL="342900" lvl="0" indent="-342900" algn="l" rtl="0">
              <a:lnSpc>
                <a:spcPct val="100000"/>
              </a:lnSpc>
              <a:spcBef>
                <a:spcPts val="560"/>
              </a:spcBef>
              <a:spcAft>
                <a:spcPts val="0"/>
              </a:spcAft>
              <a:buClr>
                <a:schemeClr val="dk1"/>
              </a:buClr>
              <a:buSzPts val="2800"/>
              <a:buChar char="•"/>
            </a:pPr>
            <a:r>
              <a:rPr lang="en-US" b="1"/>
              <a:t>Unpleasant</a:t>
            </a:r>
            <a:r>
              <a:rPr lang="en-US"/>
              <a:t>: abuse, crash, filth, murder, sickness, accident, death, grief, poison, stink, assault, disaster, hatred, pollute, tragedy, divorce, jail, poverty, ugly, cancer, kill, rotten, vomit, agony, prison.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Word embeddings replicated human biases</a:t>
            </a:r>
            <a:endParaRPr dirty="0"/>
          </a:p>
        </p:txBody>
      </p:sp>
      <p:pic>
        <p:nvPicPr>
          <p:cNvPr id="314" name="Google Shape;314;p19"/>
          <p:cNvPicPr preferRelativeResize="0">
            <a:picLocks noGrp="1"/>
          </p:cNvPicPr>
          <p:nvPr>
            <p:ph type="body" idx="1"/>
          </p:nvPr>
        </p:nvPicPr>
        <p:blipFill rotWithShape="1">
          <a:blip r:embed="rId3">
            <a:alphaModFix/>
          </a:blip>
          <a:srcRect/>
          <a:stretch/>
        </p:blipFill>
        <p:spPr>
          <a:xfrm>
            <a:off x="808732" y="1146175"/>
            <a:ext cx="10582474" cy="49799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0"/>
          <p:cNvSpPr txBox="1">
            <a:spLocks noGrp="1"/>
          </p:cNvSpPr>
          <p:nvPr>
            <p:ph type="title"/>
          </p:nvPr>
        </p:nvSpPr>
        <p:spPr>
          <a:xfrm>
            <a:off x="609600" y="278629"/>
            <a:ext cx="10260013" cy="520655"/>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SzPts val="1400"/>
              <a:buNone/>
            </a:pPr>
            <a:r>
              <a:rPr lang="en-US" sz="3300"/>
              <a:t>Gender biases are historical</a:t>
            </a:r>
            <a:endParaRPr sz="3300"/>
          </a:p>
        </p:txBody>
      </p:sp>
      <p:sp>
        <p:nvSpPr>
          <p:cNvPr id="320" name="Google Shape;320;p20"/>
          <p:cNvSpPr txBox="1"/>
          <p:nvPr/>
        </p:nvSpPr>
        <p:spPr>
          <a:xfrm>
            <a:off x="4846637" y="6444822"/>
            <a:ext cx="99060" cy="198755"/>
          </a:xfrm>
          <a:prstGeom prst="rect">
            <a:avLst/>
          </a:prstGeom>
          <a:noFill/>
          <a:ln>
            <a:noFill/>
          </a:ln>
        </p:spPr>
        <p:txBody>
          <a:bodyPr spcFirstLastPara="1" wrap="square" lIns="0" tIns="0" rIns="0" bIns="0" anchor="t" anchorCtr="0">
            <a:spAutoFit/>
          </a:bodyPr>
          <a:lstStyle/>
          <a:p>
            <a:pPr marL="0" marR="0" lvl="0" indent="0" algn="l" rtl="0">
              <a:lnSpc>
                <a:spcPct val="110357"/>
              </a:lnSpc>
              <a:spcBef>
                <a:spcPts val="0"/>
              </a:spcBef>
              <a:spcAft>
                <a:spcPts val="0"/>
              </a:spcAft>
              <a:buClr>
                <a:srgbClr val="000000"/>
              </a:buClr>
              <a:buSzPts val="1400"/>
              <a:buFont typeface="Arial"/>
              <a:buNone/>
            </a:pPr>
            <a:r>
              <a:rPr lang="en-US" sz="1400" b="0" i="0" u="none" strike="noStrike" cap="none">
                <a:solidFill>
                  <a:srgbClr val="3C58AD"/>
                </a:solidFill>
                <a:latin typeface="Arial"/>
                <a:ea typeface="Arial"/>
                <a:cs typeface="Arial"/>
                <a:sym typeface="Arial"/>
              </a:rPr>
              <a:t>9</a:t>
            </a:r>
            <a:endParaRPr sz="1400" b="0" i="0" u="none" strike="noStrike" cap="none">
              <a:solidFill>
                <a:schemeClr val="dk1"/>
              </a:solidFill>
              <a:latin typeface="Arial"/>
              <a:ea typeface="Arial"/>
              <a:cs typeface="Arial"/>
              <a:sym typeface="Arial"/>
            </a:endParaRPr>
          </a:p>
        </p:txBody>
      </p:sp>
      <p:sp>
        <p:nvSpPr>
          <p:cNvPr id="321" name="Google Shape;321;p20"/>
          <p:cNvSpPr txBox="1"/>
          <p:nvPr/>
        </p:nvSpPr>
        <p:spPr>
          <a:xfrm>
            <a:off x="784167" y="1136957"/>
            <a:ext cx="10623665" cy="628377"/>
          </a:xfrm>
          <a:prstGeom prst="rect">
            <a:avLst/>
          </a:prstGeom>
          <a:noFill/>
          <a:ln>
            <a:noFill/>
          </a:ln>
        </p:spPr>
        <p:txBody>
          <a:bodyPr spcFirstLastPara="1" wrap="square" lIns="0" tIns="12700" rIns="0" bIns="0" anchor="t" anchorCtr="0">
            <a:spAutoFit/>
          </a:bodyPr>
          <a:lstStyle/>
          <a:p>
            <a:pPr marL="12700" marR="164465"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Garg, </a:t>
            </a:r>
            <a:r>
              <a:rPr lang="en-US" sz="2000" b="0" i="0" u="none" strike="noStrike" cap="none" dirty="0" err="1">
                <a:solidFill>
                  <a:schemeClr val="dk1"/>
                </a:solidFill>
                <a:latin typeface="Calibri"/>
                <a:ea typeface="Calibri"/>
                <a:cs typeface="Calibri"/>
                <a:sym typeface="Calibri"/>
              </a:rPr>
              <a:t>Schiebinger</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Jurafsky</a:t>
            </a:r>
            <a:r>
              <a:rPr lang="en-US" sz="2000" b="0" i="0" u="none" strike="noStrike" cap="none" dirty="0">
                <a:solidFill>
                  <a:schemeClr val="dk1"/>
                </a:solidFill>
                <a:latin typeface="Calibri"/>
                <a:ea typeface="Calibri"/>
                <a:cs typeface="Calibri"/>
                <a:sym typeface="Calibri"/>
              </a:rPr>
              <a:t>, Zou (2017) Word embeddings quantify 100 years of  gender and ethnic stereotypes:</a:t>
            </a:r>
            <a:endParaRPr sz="2000" b="0" i="0" u="none" strike="noStrike" cap="none" dirty="0">
              <a:solidFill>
                <a:schemeClr val="dk1"/>
              </a:solidFill>
              <a:latin typeface="Calibri"/>
              <a:ea typeface="Calibri"/>
              <a:cs typeface="Calibri"/>
              <a:sym typeface="Calibri"/>
            </a:endParaRPr>
          </a:p>
        </p:txBody>
      </p:sp>
      <p:sp>
        <p:nvSpPr>
          <p:cNvPr id="322" name="Google Shape;322;p20"/>
          <p:cNvSpPr/>
          <p:nvPr/>
        </p:nvSpPr>
        <p:spPr>
          <a:xfrm>
            <a:off x="7357451" y="2728379"/>
            <a:ext cx="3728498" cy="290582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 name="Google Shape;323;p20"/>
          <p:cNvSpPr/>
          <p:nvPr/>
        </p:nvSpPr>
        <p:spPr>
          <a:xfrm>
            <a:off x="714734" y="4171644"/>
            <a:ext cx="6171950" cy="53490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1"/>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Another View</a:t>
            </a:r>
            <a:endParaRPr/>
          </a:p>
        </p:txBody>
      </p:sp>
      <p:pic>
        <p:nvPicPr>
          <p:cNvPr id="329" name="Google Shape;329;p21"/>
          <p:cNvPicPr preferRelativeResize="0"/>
          <p:nvPr/>
        </p:nvPicPr>
        <p:blipFill rotWithShape="1">
          <a:blip r:embed="rId3">
            <a:alphaModFix/>
          </a:blip>
          <a:srcRect/>
          <a:stretch/>
        </p:blipFill>
        <p:spPr>
          <a:xfrm>
            <a:off x="2514601" y="1600200"/>
            <a:ext cx="7106049" cy="426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2"/>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 By Time</a:t>
            </a:r>
            <a:endParaRPr/>
          </a:p>
        </p:txBody>
      </p:sp>
      <p:pic>
        <p:nvPicPr>
          <p:cNvPr id="335" name="Google Shape;335;p22"/>
          <p:cNvPicPr preferRelativeResize="0"/>
          <p:nvPr/>
        </p:nvPicPr>
        <p:blipFill rotWithShape="1">
          <a:blip r:embed="rId3">
            <a:alphaModFix/>
          </a:blip>
          <a:srcRect/>
          <a:stretch/>
        </p:blipFill>
        <p:spPr>
          <a:xfrm>
            <a:off x="2411715" y="1295401"/>
            <a:ext cx="7086600" cy="43419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Mitigating Gender Bias in NLP</a:t>
            </a:r>
            <a:endParaRPr dirty="0"/>
          </a:p>
        </p:txBody>
      </p:sp>
      <p:sp>
        <p:nvSpPr>
          <p:cNvPr id="342" name="Google Shape;342;p23"/>
          <p:cNvSpPr txBox="1">
            <a:spLocks noGrp="1"/>
          </p:cNvSpPr>
          <p:nvPr>
            <p:ph type="body" idx="1"/>
          </p:nvPr>
        </p:nvSpPr>
        <p:spPr>
          <a:xfrm>
            <a:off x="609599" y="1243587"/>
            <a:ext cx="5940669" cy="488257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sz="2400" dirty="0"/>
              <a:t>Debias training data </a:t>
            </a:r>
            <a:endParaRPr dirty="0"/>
          </a:p>
          <a:p>
            <a:pPr marL="742950" lvl="1" indent="-285750" algn="l" rtl="0">
              <a:lnSpc>
                <a:spcPct val="100000"/>
              </a:lnSpc>
              <a:spcBef>
                <a:spcPts val="400"/>
              </a:spcBef>
              <a:spcAft>
                <a:spcPts val="0"/>
              </a:spcAft>
              <a:buClr>
                <a:schemeClr val="dk1"/>
              </a:buClr>
              <a:buSzPts val="2000"/>
              <a:buChar char="–"/>
            </a:pPr>
            <a:r>
              <a:rPr lang="en-US" sz="2000" dirty="0"/>
              <a:t>Data augmentation: Swap gender in text samples to create balanced data sets</a:t>
            </a:r>
            <a:endParaRPr lang="en-US" dirty="0"/>
          </a:p>
          <a:p>
            <a:pPr marL="342900" lvl="0" indent="-342900" algn="l" rtl="0">
              <a:lnSpc>
                <a:spcPct val="100000"/>
              </a:lnSpc>
              <a:spcBef>
                <a:spcPts val="480"/>
              </a:spcBef>
              <a:spcAft>
                <a:spcPts val="0"/>
              </a:spcAft>
              <a:buClr>
                <a:schemeClr val="dk1"/>
              </a:buClr>
              <a:buSzPts val="2400"/>
              <a:buChar char="•"/>
            </a:pPr>
            <a:r>
              <a:rPr lang="en-US" sz="2400" dirty="0"/>
              <a:t>Debias word embeddings</a:t>
            </a:r>
            <a:endParaRPr dirty="0"/>
          </a:p>
          <a:p>
            <a:pPr marL="742950" lvl="1" indent="-285750" algn="l" rtl="0">
              <a:lnSpc>
                <a:spcPct val="100000"/>
              </a:lnSpc>
              <a:spcBef>
                <a:spcPts val="400"/>
              </a:spcBef>
              <a:spcAft>
                <a:spcPts val="0"/>
              </a:spcAft>
              <a:buClr>
                <a:schemeClr val="dk1"/>
              </a:buClr>
              <a:buSzPts val="2000"/>
              <a:buChar char="–"/>
            </a:pPr>
            <a:r>
              <a:rPr lang="en-US" sz="2000" dirty="0"/>
              <a:t>Remove gender subspace</a:t>
            </a:r>
            <a:endParaRPr dirty="0"/>
          </a:p>
          <a:p>
            <a:pPr marL="742950" lvl="1" indent="-285750" algn="l" rtl="0">
              <a:lnSpc>
                <a:spcPct val="100000"/>
              </a:lnSpc>
              <a:spcBef>
                <a:spcPts val="400"/>
              </a:spcBef>
              <a:spcAft>
                <a:spcPts val="0"/>
              </a:spcAft>
              <a:buClr>
                <a:schemeClr val="dk1"/>
              </a:buClr>
              <a:buSzPts val="2000"/>
              <a:buChar char="–"/>
            </a:pPr>
            <a:r>
              <a:rPr lang="en-US" sz="2000" dirty="0"/>
              <a:t>Train a gender-neutral embedding</a:t>
            </a:r>
            <a:endParaRPr dirty="0"/>
          </a:p>
          <a:p>
            <a:pPr marL="1143000" lvl="2" indent="-228600" algn="l" rtl="0">
              <a:lnSpc>
                <a:spcPct val="100000"/>
              </a:lnSpc>
              <a:spcBef>
                <a:spcPts val="360"/>
              </a:spcBef>
              <a:spcAft>
                <a:spcPts val="0"/>
              </a:spcAft>
              <a:buClr>
                <a:schemeClr val="dk1"/>
              </a:buClr>
              <a:buSzPts val="1800"/>
              <a:buChar char="•"/>
            </a:pPr>
            <a:r>
              <a:rPr lang="en-US" sz="1800" dirty="0"/>
              <a:t>isolate gender information in some dims: maximize difference between the gender dimension in male and female definitional word embeddings</a:t>
            </a:r>
            <a:endParaRPr dirty="0"/>
          </a:p>
          <a:p>
            <a:pPr marL="1143000" lvl="2" indent="-228600" algn="l" rtl="0">
              <a:lnSpc>
                <a:spcPct val="100000"/>
              </a:lnSpc>
              <a:spcBef>
                <a:spcPts val="360"/>
              </a:spcBef>
              <a:spcAft>
                <a:spcPts val="0"/>
              </a:spcAft>
              <a:buClr>
                <a:schemeClr val="dk1"/>
              </a:buClr>
              <a:buSzPts val="1800"/>
              <a:buChar char="•"/>
            </a:pPr>
            <a:r>
              <a:rPr lang="en-US" sz="1800" dirty="0"/>
              <a:t>maintain gender-neutral information in other dimensions: </a:t>
            </a:r>
            <a:r>
              <a:rPr lang="en-US" sz="1600" dirty="0"/>
              <a:t>maximize the difference between the gender direction and the other neutral dimensions in the word embeddings</a:t>
            </a:r>
            <a:endParaRPr sz="1800" dirty="0"/>
          </a:p>
        </p:txBody>
      </p:sp>
      <p:pic>
        <p:nvPicPr>
          <p:cNvPr id="343" name="Google Shape;343;p23"/>
          <p:cNvPicPr preferRelativeResize="0">
            <a:picLocks noGrp="1"/>
          </p:cNvPicPr>
          <p:nvPr>
            <p:ph type="body" idx="2"/>
          </p:nvPr>
        </p:nvPicPr>
        <p:blipFill rotWithShape="1">
          <a:blip r:embed="rId3">
            <a:alphaModFix/>
          </a:blip>
          <a:srcRect/>
          <a:stretch/>
        </p:blipFill>
        <p:spPr>
          <a:xfrm>
            <a:off x="6479860" y="1317523"/>
            <a:ext cx="5244778" cy="3464440"/>
          </a:xfrm>
          <a:prstGeom prst="rect">
            <a:avLst/>
          </a:prstGeom>
          <a:noFill/>
          <a:ln>
            <a:noFill/>
          </a:ln>
        </p:spPr>
      </p:pic>
      <p:sp>
        <p:nvSpPr>
          <p:cNvPr id="344" name="Google Shape;344;p23"/>
          <p:cNvSpPr txBox="1"/>
          <p:nvPr/>
        </p:nvSpPr>
        <p:spPr>
          <a:xfrm>
            <a:off x="7211891" y="5263708"/>
            <a:ext cx="39631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dirty="0">
                <a:solidFill>
                  <a:schemeClr val="dk1"/>
                </a:solidFill>
                <a:latin typeface="Calibri"/>
                <a:ea typeface="Calibri"/>
                <a:cs typeface="Calibri"/>
                <a:sym typeface="Calibri"/>
              </a:rPr>
              <a:t>https://arxiv.org/abs/1906.08976</a:t>
            </a:r>
            <a:endParaRPr sz="14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104A3CAF-6060-DA4A-D476-E9A58611D85F}"/>
              </a:ext>
            </a:extLst>
          </p:cNvPr>
          <p:cNvSpPr txBox="1"/>
          <p:nvPr/>
        </p:nvSpPr>
        <p:spPr>
          <a:xfrm>
            <a:off x="447546" y="5690271"/>
            <a:ext cx="10960042" cy="523220"/>
          </a:xfrm>
          <a:prstGeom prst="rect">
            <a:avLst/>
          </a:prstGeom>
          <a:noFill/>
        </p:spPr>
        <p:txBody>
          <a:bodyPr wrap="square">
            <a:spAutoFit/>
          </a:bodyPr>
          <a:lstStyle/>
          <a:p>
            <a:r>
              <a:rPr lang="en-US" b="0" i="0" dirty="0">
                <a:solidFill>
                  <a:srgbClr val="222222"/>
                </a:solidFill>
                <a:effectLst/>
                <a:latin typeface="Arial" panose="020B0604020202020204" pitchFamily="34" charset="0"/>
              </a:rPr>
              <a:t>Sun, T., Gaut, A., Tang, S., Huang, Y., </a:t>
            </a:r>
            <a:r>
              <a:rPr lang="en-US" b="0" i="0" dirty="0" err="1">
                <a:solidFill>
                  <a:srgbClr val="222222"/>
                </a:solidFill>
                <a:effectLst/>
                <a:latin typeface="Arial" panose="020B0604020202020204" pitchFamily="34" charset="0"/>
              </a:rPr>
              <a:t>ElSherief</a:t>
            </a:r>
            <a:r>
              <a:rPr lang="en-US" b="0" i="0" dirty="0">
                <a:solidFill>
                  <a:srgbClr val="222222"/>
                </a:solidFill>
                <a:effectLst/>
                <a:latin typeface="Arial" panose="020B0604020202020204" pitchFamily="34" charset="0"/>
              </a:rPr>
              <a:t>, M., Zhao, J., ... &amp; Wang, W. Y. (2019). Mitigating gender bias in natural language processing: Literature review.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arXiv:1906.08976</a:t>
            </a:r>
            <a:r>
              <a:rPr lang="en-US" b="0" i="0" dirty="0">
                <a:solidFill>
                  <a:srgbClr val="222222"/>
                </a:solidFill>
                <a:effectLst/>
                <a:latin typeface="Arial" panose="020B0604020202020204" pitchFamily="34" charset="0"/>
              </a:rPr>
              <a:t>.</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title"/>
          </p:nvPr>
        </p:nvSpPr>
        <p:spPr>
          <a:xfrm>
            <a:off x="2231390" y="407689"/>
            <a:ext cx="6275070" cy="528320"/>
          </a:xfrm>
          <a:prstGeom prst="rect">
            <a:avLst/>
          </a:prstGeom>
          <a:noFill/>
          <a:ln>
            <a:noFill/>
          </a:ln>
        </p:spPr>
        <p:txBody>
          <a:bodyPr spcFirstLastPara="1" wrap="square" lIns="0" tIns="12700" rIns="0" bIns="0" anchor="ctr" anchorCtr="0">
            <a:spAutoFit/>
          </a:bodyPr>
          <a:lstStyle/>
          <a:p>
            <a:pPr marL="12700" lvl="0" indent="0" algn="ctr" rtl="0">
              <a:lnSpc>
                <a:spcPct val="100000"/>
              </a:lnSpc>
              <a:spcBef>
                <a:spcPts val="0"/>
              </a:spcBef>
              <a:spcAft>
                <a:spcPts val="0"/>
              </a:spcAft>
              <a:buSzPts val="1400"/>
              <a:buNone/>
            </a:pPr>
            <a:r>
              <a:rPr lang="en-US" sz="3300"/>
              <a:t>Identifying the gender subspace</a:t>
            </a:r>
            <a:endParaRPr sz="3300"/>
          </a:p>
        </p:txBody>
      </p:sp>
      <p:sp>
        <p:nvSpPr>
          <p:cNvPr id="351" name="Google Shape;351;p24"/>
          <p:cNvSpPr/>
          <p:nvPr/>
        </p:nvSpPr>
        <p:spPr>
          <a:xfrm>
            <a:off x="1873845" y="2397423"/>
            <a:ext cx="8524975" cy="268714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2" name="Google Shape;352;p24"/>
          <p:cNvSpPr txBox="1"/>
          <p:nvPr/>
        </p:nvSpPr>
        <p:spPr>
          <a:xfrm>
            <a:off x="2028042" y="5251965"/>
            <a:ext cx="380619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PCA ( “he”- “she”,	“father”-”mother”,…)</a:t>
            </a:r>
            <a:endParaRPr sz="1800" b="0" i="0" u="none" strike="noStrike" cap="none">
              <a:solidFill>
                <a:schemeClr val="dk1"/>
              </a:solidFill>
              <a:latin typeface="Calibri"/>
              <a:ea typeface="Calibri"/>
              <a:cs typeface="Calibri"/>
              <a:sym typeface="Calibri"/>
            </a:endParaRPr>
          </a:p>
        </p:txBody>
      </p:sp>
      <p:sp>
        <p:nvSpPr>
          <p:cNvPr id="353" name="Google Shape;353;p24"/>
          <p:cNvSpPr txBox="1"/>
          <p:nvPr/>
        </p:nvSpPr>
        <p:spPr>
          <a:xfrm>
            <a:off x="8691940" y="6011446"/>
            <a:ext cx="3413760" cy="205184"/>
          </a:xfrm>
          <a:prstGeom prst="rect">
            <a:avLst/>
          </a:prstGeom>
          <a:noFill/>
          <a:ln>
            <a:noFill/>
          </a:ln>
        </p:spPr>
        <p:txBody>
          <a:bodyPr spcFirstLastPara="1" wrap="square" lIns="0" tIns="0" rIns="0" bIns="0" anchor="t" anchorCtr="0">
            <a:spAutoFit/>
          </a:bodyPr>
          <a:lstStyle/>
          <a:p>
            <a:pPr marL="12700" marR="0" lvl="0" indent="0" algn="l" rtl="0">
              <a:lnSpc>
                <a:spcPct val="117499"/>
              </a:lnSpc>
              <a:spcBef>
                <a:spcPts val="0"/>
              </a:spcBef>
              <a:spcAft>
                <a:spcPts val="0"/>
              </a:spcAft>
              <a:buClr>
                <a:srgbClr val="000000"/>
              </a:buClr>
              <a:buSzPts val="1400"/>
              <a:buFont typeface="Arial"/>
              <a:buNone/>
            </a:pPr>
            <a:r>
              <a:rPr lang="en-US" sz="1400" b="0" i="0" u="none" strike="noStrike" cap="none">
                <a:solidFill>
                  <a:srgbClr val="3C58AD"/>
                </a:solidFill>
                <a:latin typeface="Arial"/>
                <a:ea typeface="Arial"/>
                <a:cs typeface="Arial"/>
                <a:sym typeface="Arial"/>
              </a:rPr>
              <a:t>Kai-Wei Chang (kwchang.net/talks/sp.html)</a:t>
            </a:r>
            <a:endParaRPr sz="1400" b="0" i="0" u="none" strike="noStrike" cap="none">
              <a:solidFill>
                <a:schemeClr val="dk1"/>
              </a:solidFill>
              <a:latin typeface="Arial"/>
              <a:ea typeface="Arial"/>
              <a:cs typeface="Arial"/>
              <a:sym typeface="Arial"/>
            </a:endParaRPr>
          </a:p>
        </p:txBody>
      </p:sp>
      <p:sp>
        <p:nvSpPr>
          <p:cNvPr id="354" name="Google Shape;354;p24"/>
          <p:cNvSpPr txBox="1"/>
          <p:nvPr/>
        </p:nvSpPr>
        <p:spPr>
          <a:xfrm>
            <a:off x="6483313" y="5251965"/>
            <a:ext cx="3926204"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PCA ( “dog”- “cat”,	“house”-”building”,…)</a:t>
            </a:r>
            <a:endParaRPr sz="1800" b="0" i="0" u="none" strike="noStrike" cap="none">
              <a:solidFill>
                <a:schemeClr val="dk1"/>
              </a:solidFill>
              <a:latin typeface="Calibri"/>
              <a:ea typeface="Calibri"/>
              <a:cs typeface="Calibri"/>
              <a:sym typeface="Calibri"/>
            </a:endParaRPr>
          </a:p>
        </p:txBody>
      </p:sp>
      <p:sp>
        <p:nvSpPr>
          <p:cNvPr id="355" name="Google Shape;355;p24"/>
          <p:cNvSpPr txBox="1"/>
          <p:nvPr/>
        </p:nvSpPr>
        <p:spPr>
          <a:xfrm>
            <a:off x="3233873" y="5800686"/>
            <a:ext cx="112585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Gender Pair</a:t>
            </a:r>
            <a:endParaRPr sz="1800" b="0" i="0" u="none" strike="noStrike" cap="none">
              <a:solidFill>
                <a:schemeClr val="dk1"/>
              </a:solidFill>
              <a:latin typeface="Calibri"/>
              <a:ea typeface="Calibri"/>
              <a:cs typeface="Calibri"/>
              <a:sym typeface="Calibri"/>
            </a:endParaRPr>
          </a:p>
        </p:txBody>
      </p:sp>
      <p:sp>
        <p:nvSpPr>
          <p:cNvPr id="356" name="Google Shape;356;p24"/>
          <p:cNvSpPr txBox="1"/>
          <p:nvPr/>
        </p:nvSpPr>
        <p:spPr>
          <a:xfrm>
            <a:off x="2231390" y="1935703"/>
            <a:ext cx="7061834" cy="289823"/>
          </a:xfrm>
          <a:prstGeom prst="rect">
            <a:avLst/>
          </a:prstGeom>
          <a:noFill/>
          <a:ln>
            <a:noFill/>
          </a:ln>
        </p:spPr>
        <p:txBody>
          <a:bodyPr spcFirstLastPara="1" wrap="square" lIns="0" tIns="12700" rIns="0" bIns="0" anchor="t" anchorCtr="0">
            <a:spAutoFit/>
          </a:bodyPr>
          <a:lstStyle/>
          <a:p>
            <a:pPr marL="94361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Top 10 Eigenvalue	Top 10 Eigenvalue</a:t>
            </a:r>
            <a:endParaRPr sz="1800" b="0" i="0" u="none" strike="noStrike" cap="none">
              <a:solidFill>
                <a:schemeClr val="dk1"/>
              </a:solidFill>
              <a:latin typeface="Calibri"/>
              <a:ea typeface="Calibri"/>
              <a:cs typeface="Calibri"/>
              <a:sym typeface="Calibri"/>
            </a:endParaRPr>
          </a:p>
        </p:txBody>
      </p:sp>
      <p:sp>
        <p:nvSpPr>
          <p:cNvPr id="357" name="Google Shape;357;p24"/>
          <p:cNvSpPr txBox="1"/>
          <p:nvPr/>
        </p:nvSpPr>
        <p:spPr>
          <a:xfrm>
            <a:off x="7717791" y="5814318"/>
            <a:ext cx="121094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Random Pair</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Reducing Gender Bias</a:t>
            </a:r>
            <a:endParaRPr/>
          </a:p>
        </p:txBody>
      </p:sp>
      <p:sp>
        <p:nvSpPr>
          <p:cNvPr id="364" name="Google Shape;364;p25"/>
          <p:cNvSpPr/>
          <p:nvPr/>
        </p:nvSpPr>
        <p:spPr>
          <a:xfrm>
            <a:off x="1525832" y="1495369"/>
            <a:ext cx="9140336" cy="407828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5" name="Google Shape;365;p25"/>
          <p:cNvSpPr txBox="1"/>
          <p:nvPr/>
        </p:nvSpPr>
        <p:spPr>
          <a:xfrm rot="5400000">
            <a:off x="10561732" y="3689870"/>
            <a:ext cx="876935" cy="459740"/>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Clr>
                <a:srgbClr val="000000"/>
              </a:buClr>
              <a:buSzPts val="2800"/>
              <a:buFont typeface="Arial"/>
              <a:buNone/>
            </a:pPr>
            <a:r>
              <a:rPr lang="en-US" sz="2800" b="1" i="0" u="none" strike="noStrike" cap="none">
                <a:solidFill>
                  <a:srgbClr val="B31003"/>
                </a:solidFill>
                <a:latin typeface="Calibri"/>
                <a:ea typeface="Calibri"/>
                <a:cs typeface="Calibri"/>
                <a:sym typeface="Calibri"/>
              </a:rPr>
              <a:t>MALE</a:t>
            </a:r>
            <a:endParaRPr sz="2800" b="0" i="0" u="none" strike="noStrike" cap="none">
              <a:solidFill>
                <a:schemeClr val="dk1"/>
              </a:solidFill>
              <a:latin typeface="Calibri"/>
              <a:ea typeface="Calibri"/>
              <a:cs typeface="Calibri"/>
              <a:sym typeface="Calibri"/>
            </a:endParaRPr>
          </a:p>
        </p:txBody>
      </p:sp>
      <p:sp>
        <p:nvSpPr>
          <p:cNvPr id="366" name="Google Shape;366;p25"/>
          <p:cNvSpPr txBox="1"/>
          <p:nvPr/>
        </p:nvSpPr>
        <p:spPr>
          <a:xfrm rot="-5400000">
            <a:off x="550379" y="3805872"/>
            <a:ext cx="1213485" cy="459740"/>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Clr>
                <a:srgbClr val="000000"/>
              </a:buClr>
              <a:buSzPts val="2800"/>
              <a:buFont typeface="Arial"/>
              <a:buNone/>
            </a:pPr>
            <a:r>
              <a:rPr lang="en-US" sz="2800" b="1" i="0" u="none" strike="noStrike" cap="none">
                <a:solidFill>
                  <a:srgbClr val="B31003"/>
                </a:solidFill>
                <a:latin typeface="Calibri"/>
                <a:ea typeface="Calibri"/>
                <a:cs typeface="Calibri"/>
                <a:sym typeface="Calibri"/>
              </a:rPr>
              <a:t>FEMALE</a:t>
            </a:r>
            <a:endParaRPr sz="2800" b="0" i="0" u="none" strike="noStrike" cap="none">
              <a:solidFill>
                <a:schemeClr val="dk1"/>
              </a:solidFill>
              <a:latin typeface="Calibri"/>
              <a:ea typeface="Calibri"/>
              <a:cs typeface="Calibri"/>
              <a:sym typeface="Calibri"/>
            </a:endParaRPr>
          </a:p>
        </p:txBody>
      </p:sp>
      <p:sp>
        <p:nvSpPr>
          <p:cNvPr id="367" name="Google Shape;367;p25"/>
          <p:cNvSpPr txBox="1"/>
          <p:nvPr/>
        </p:nvSpPr>
        <p:spPr>
          <a:xfrm>
            <a:off x="5700455" y="979203"/>
            <a:ext cx="998855"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2800" b="1" i="0" u="none" strike="noStrike" cap="none">
                <a:solidFill>
                  <a:srgbClr val="B31003"/>
                </a:solidFill>
                <a:latin typeface="Calibri"/>
                <a:ea typeface="Calibri"/>
                <a:cs typeface="Calibri"/>
                <a:sym typeface="Calibri"/>
              </a:rPr>
              <a:t>SEXIST</a:t>
            </a:r>
            <a:endParaRPr sz="2800" b="0" i="0" u="none" strike="noStrike" cap="none">
              <a:solidFill>
                <a:srgbClr val="3C58AD"/>
              </a:solidFill>
              <a:latin typeface="Calibri"/>
              <a:ea typeface="Calibri"/>
              <a:cs typeface="Calibri"/>
              <a:sym typeface="Calibri"/>
            </a:endParaRPr>
          </a:p>
        </p:txBody>
      </p:sp>
      <p:sp>
        <p:nvSpPr>
          <p:cNvPr id="368" name="Google Shape;368;p25"/>
          <p:cNvSpPr txBox="1"/>
          <p:nvPr/>
        </p:nvSpPr>
        <p:spPr>
          <a:xfrm>
            <a:off x="5178273" y="5570992"/>
            <a:ext cx="212344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B31003"/>
                </a:solidFill>
                <a:latin typeface="Calibri"/>
                <a:ea typeface="Calibri"/>
                <a:cs typeface="Calibri"/>
                <a:sym typeface="Calibri"/>
              </a:rPr>
              <a:t>DEFINITIONAL</a:t>
            </a:r>
            <a:endParaRPr sz="2800" b="0" i="0" u="none" strike="noStrike" cap="none">
              <a:solidFill>
                <a:schemeClr val="dk1"/>
              </a:solidFill>
              <a:latin typeface="Calibri"/>
              <a:ea typeface="Calibri"/>
              <a:cs typeface="Calibri"/>
              <a:sym typeface="Calibri"/>
            </a:endParaRPr>
          </a:p>
        </p:txBody>
      </p:sp>
      <p:sp>
        <p:nvSpPr>
          <p:cNvPr id="369" name="Google Shape;369;p25"/>
          <p:cNvSpPr/>
          <p:nvPr/>
        </p:nvSpPr>
        <p:spPr>
          <a:xfrm>
            <a:off x="6656877" y="1224641"/>
            <a:ext cx="644836" cy="443067"/>
          </a:xfrm>
          <a:custGeom>
            <a:avLst/>
            <a:gdLst/>
            <a:ahLst/>
            <a:cxnLst/>
            <a:rect l="l" t="t" r="r" b="b"/>
            <a:pathLst>
              <a:path w="1036320" h="728980" extrusionOk="0">
                <a:moveTo>
                  <a:pt x="43178" y="0"/>
                </a:moveTo>
                <a:lnTo>
                  <a:pt x="0" y="62786"/>
                </a:lnTo>
                <a:lnTo>
                  <a:pt x="825851" y="630721"/>
                </a:lnTo>
                <a:lnTo>
                  <a:pt x="782674" y="693507"/>
                </a:lnTo>
                <a:lnTo>
                  <a:pt x="1035799" y="728861"/>
                </a:lnTo>
                <a:lnTo>
                  <a:pt x="946894" y="567935"/>
                </a:lnTo>
                <a:lnTo>
                  <a:pt x="869029" y="567935"/>
                </a:lnTo>
                <a:lnTo>
                  <a:pt x="43178" y="0"/>
                </a:lnTo>
                <a:close/>
              </a:path>
              <a:path w="1036320" h="728980" extrusionOk="0">
                <a:moveTo>
                  <a:pt x="912207" y="505148"/>
                </a:moveTo>
                <a:lnTo>
                  <a:pt x="869029" y="567935"/>
                </a:lnTo>
                <a:lnTo>
                  <a:pt x="946894" y="567935"/>
                </a:lnTo>
                <a:lnTo>
                  <a:pt x="912207" y="505148"/>
                </a:lnTo>
                <a:close/>
              </a:path>
            </a:pathLst>
          </a:custGeom>
          <a:solidFill>
            <a:srgbClr val="B3100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0" name="Google Shape;370;p25"/>
          <p:cNvSpPr/>
          <p:nvPr/>
        </p:nvSpPr>
        <p:spPr>
          <a:xfrm>
            <a:off x="5091145" y="1258984"/>
            <a:ext cx="598561" cy="452120"/>
          </a:xfrm>
          <a:custGeom>
            <a:avLst/>
            <a:gdLst/>
            <a:ahLst/>
            <a:cxnLst/>
            <a:rect l="l" t="t" r="r" b="b"/>
            <a:pathLst>
              <a:path w="1033779" h="717550" extrusionOk="0">
                <a:moveTo>
                  <a:pt x="125121" y="494424"/>
                </a:moveTo>
                <a:lnTo>
                  <a:pt x="0" y="717287"/>
                </a:lnTo>
                <a:lnTo>
                  <a:pt x="253361" y="683666"/>
                </a:lnTo>
                <a:lnTo>
                  <a:pt x="210614" y="620586"/>
                </a:lnTo>
                <a:lnTo>
                  <a:pt x="303701" y="557505"/>
                </a:lnTo>
                <a:lnTo>
                  <a:pt x="167868" y="557505"/>
                </a:lnTo>
                <a:lnTo>
                  <a:pt x="125121" y="494424"/>
                </a:lnTo>
                <a:close/>
              </a:path>
              <a:path w="1033779" h="717550" extrusionOk="0">
                <a:moveTo>
                  <a:pt x="990568" y="0"/>
                </a:moveTo>
                <a:lnTo>
                  <a:pt x="167868" y="557505"/>
                </a:lnTo>
                <a:lnTo>
                  <a:pt x="303701" y="557505"/>
                </a:lnTo>
                <a:lnTo>
                  <a:pt x="1033315" y="63079"/>
                </a:lnTo>
                <a:lnTo>
                  <a:pt x="990568" y="0"/>
                </a:lnTo>
                <a:close/>
              </a:path>
            </a:pathLst>
          </a:custGeom>
          <a:solidFill>
            <a:srgbClr val="B3100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1" name="Google Shape;371;p25"/>
          <p:cNvSpPr/>
          <p:nvPr/>
        </p:nvSpPr>
        <p:spPr>
          <a:xfrm>
            <a:off x="6838150" y="1358567"/>
            <a:ext cx="2442081" cy="278568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2" name="Google Shape;372;p25"/>
          <p:cNvSpPr/>
          <p:nvPr/>
        </p:nvSpPr>
        <p:spPr>
          <a:xfrm>
            <a:off x="3012162" y="1427583"/>
            <a:ext cx="2359040" cy="270480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6"/>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Reducing Gender Bias</a:t>
            </a:r>
            <a:endParaRPr/>
          </a:p>
        </p:txBody>
      </p:sp>
      <p:sp>
        <p:nvSpPr>
          <p:cNvPr id="378" name="Google Shape;378;p26"/>
          <p:cNvSpPr/>
          <p:nvPr/>
        </p:nvSpPr>
        <p:spPr>
          <a:xfrm>
            <a:off x="1525832" y="1389857"/>
            <a:ext cx="9140336" cy="407828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9" name="Google Shape;379;p26"/>
          <p:cNvSpPr txBox="1"/>
          <p:nvPr/>
        </p:nvSpPr>
        <p:spPr>
          <a:xfrm rot="5400000">
            <a:off x="10533956" y="3858612"/>
            <a:ext cx="876935" cy="459740"/>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Clr>
                <a:srgbClr val="000000"/>
              </a:buClr>
              <a:buSzPts val="2800"/>
              <a:buFont typeface="Arial"/>
              <a:buNone/>
            </a:pPr>
            <a:r>
              <a:rPr lang="en-US" sz="2800" b="1" i="0" u="none" strike="noStrike" cap="none">
                <a:solidFill>
                  <a:srgbClr val="B31003"/>
                </a:solidFill>
                <a:latin typeface="Calibri"/>
                <a:ea typeface="Calibri"/>
                <a:cs typeface="Calibri"/>
                <a:sym typeface="Calibri"/>
              </a:rPr>
              <a:t>MALE</a:t>
            </a:r>
            <a:endParaRPr sz="2800" b="0" i="0" u="none" strike="noStrike" cap="none">
              <a:solidFill>
                <a:schemeClr val="dk1"/>
              </a:solidFill>
              <a:latin typeface="Calibri"/>
              <a:ea typeface="Calibri"/>
              <a:cs typeface="Calibri"/>
              <a:sym typeface="Calibri"/>
            </a:endParaRPr>
          </a:p>
        </p:txBody>
      </p:sp>
      <p:sp>
        <p:nvSpPr>
          <p:cNvPr id="380" name="Google Shape;380;p26"/>
          <p:cNvSpPr txBox="1"/>
          <p:nvPr/>
        </p:nvSpPr>
        <p:spPr>
          <a:xfrm rot="-5400000">
            <a:off x="814721" y="3690335"/>
            <a:ext cx="1213485" cy="459740"/>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Clr>
                <a:srgbClr val="000000"/>
              </a:buClr>
              <a:buSzPts val="2800"/>
              <a:buFont typeface="Arial"/>
              <a:buNone/>
            </a:pPr>
            <a:r>
              <a:rPr lang="en-US" sz="2800" b="1" i="0" u="none" strike="noStrike" cap="none">
                <a:solidFill>
                  <a:srgbClr val="B31003"/>
                </a:solidFill>
                <a:latin typeface="Calibri"/>
                <a:ea typeface="Calibri"/>
                <a:cs typeface="Calibri"/>
                <a:sym typeface="Calibri"/>
              </a:rPr>
              <a:t>FEMALE</a:t>
            </a:r>
            <a:endParaRPr sz="2800" b="0" i="0" u="none" strike="noStrike" cap="none">
              <a:solidFill>
                <a:schemeClr val="dk1"/>
              </a:solidFill>
              <a:latin typeface="Calibri"/>
              <a:ea typeface="Calibri"/>
              <a:cs typeface="Calibri"/>
              <a:sym typeface="Calibri"/>
            </a:endParaRPr>
          </a:p>
        </p:txBody>
      </p:sp>
      <p:sp>
        <p:nvSpPr>
          <p:cNvPr id="381" name="Google Shape;381;p26"/>
          <p:cNvSpPr txBox="1"/>
          <p:nvPr/>
        </p:nvSpPr>
        <p:spPr>
          <a:xfrm>
            <a:off x="5740566" y="843106"/>
            <a:ext cx="998855"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400"/>
              <a:buFont typeface="Arial"/>
              <a:buNone/>
            </a:pPr>
            <a:r>
              <a:rPr lang="en-US" sz="2800" b="1" i="0" u="none" strike="noStrike" cap="none">
                <a:solidFill>
                  <a:srgbClr val="B31003"/>
                </a:solidFill>
                <a:latin typeface="Calibri"/>
                <a:ea typeface="Calibri"/>
                <a:cs typeface="Calibri"/>
                <a:sym typeface="Calibri"/>
              </a:rPr>
              <a:t>SEXIST</a:t>
            </a:r>
            <a:endParaRPr sz="2800" b="0" i="0" u="none" strike="noStrike" cap="none">
              <a:solidFill>
                <a:srgbClr val="3C58AD"/>
              </a:solidFill>
              <a:latin typeface="Calibri"/>
              <a:ea typeface="Calibri"/>
              <a:cs typeface="Calibri"/>
              <a:sym typeface="Calibri"/>
            </a:endParaRPr>
          </a:p>
        </p:txBody>
      </p:sp>
      <p:sp>
        <p:nvSpPr>
          <p:cNvPr id="382" name="Google Shape;382;p26"/>
          <p:cNvSpPr/>
          <p:nvPr/>
        </p:nvSpPr>
        <p:spPr>
          <a:xfrm>
            <a:off x="5753266" y="1120368"/>
            <a:ext cx="974090" cy="0"/>
          </a:xfrm>
          <a:custGeom>
            <a:avLst/>
            <a:gdLst/>
            <a:ahLst/>
            <a:cxnLst/>
            <a:rect l="l" t="t" r="r" b="b"/>
            <a:pathLst>
              <a:path w="974089" h="120000" extrusionOk="0">
                <a:moveTo>
                  <a:pt x="0" y="0"/>
                </a:moveTo>
                <a:lnTo>
                  <a:pt x="973665" y="0"/>
                </a:lnTo>
              </a:path>
            </a:pathLst>
          </a:custGeom>
          <a:noFill/>
          <a:ln w="33850" cap="flat" cmpd="sng">
            <a:solidFill>
              <a:srgbClr val="B3100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3" name="Google Shape;383;p26"/>
          <p:cNvSpPr txBox="1"/>
          <p:nvPr/>
        </p:nvSpPr>
        <p:spPr>
          <a:xfrm>
            <a:off x="5178273" y="5468143"/>
            <a:ext cx="212344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B31003"/>
                </a:solidFill>
                <a:latin typeface="Calibri"/>
                <a:ea typeface="Calibri"/>
                <a:cs typeface="Calibri"/>
                <a:sym typeface="Calibri"/>
              </a:rPr>
              <a:t>DEFINITIONAL</a:t>
            </a:r>
            <a:endParaRPr sz="2800" b="0" i="0" u="none" strike="noStrike" cap="none">
              <a:solidFill>
                <a:schemeClr val="dk1"/>
              </a:solidFill>
              <a:latin typeface="Calibri"/>
              <a:ea typeface="Calibri"/>
              <a:cs typeface="Calibri"/>
              <a:sym typeface="Calibri"/>
            </a:endParaRPr>
          </a:p>
        </p:txBody>
      </p:sp>
      <p:sp>
        <p:nvSpPr>
          <p:cNvPr id="384" name="Google Shape;384;p26"/>
          <p:cNvSpPr/>
          <p:nvPr/>
        </p:nvSpPr>
        <p:spPr>
          <a:xfrm>
            <a:off x="2368550" y="1210819"/>
            <a:ext cx="7454900" cy="2800985"/>
          </a:xfrm>
          <a:custGeom>
            <a:avLst/>
            <a:gdLst/>
            <a:ahLst/>
            <a:cxnLst/>
            <a:rect l="l" t="t" r="r" b="b"/>
            <a:pathLst>
              <a:path w="7454900" h="2800985" extrusionOk="0">
                <a:moveTo>
                  <a:pt x="0" y="2800766"/>
                </a:moveTo>
                <a:lnTo>
                  <a:pt x="7454687" y="2800766"/>
                </a:lnTo>
                <a:lnTo>
                  <a:pt x="7454687" y="0"/>
                </a:lnTo>
                <a:lnTo>
                  <a:pt x="0" y="0"/>
                </a:lnTo>
                <a:lnTo>
                  <a:pt x="0" y="280076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5" name="Google Shape;385;p26"/>
          <p:cNvSpPr txBox="1"/>
          <p:nvPr/>
        </p:nvSpPr>
        <p:spPr>
          <a:xfrm>
            <a:off x="5585577" y="1231139"/>
            <a:ext cx="1020444" cy="2707640"/>
          </a:xfrm>
          <a:prstGeom prst="rect">
            <a:avLst/>
          </a:prstGeom>
          <a:noFill/>
          <a:ln>
            <a:noFill/>
          </a:ln>
        </p:spPr>
        <p:txBody>
          <a:bodyPr spcFirstLastPara="1" wrap="square" lIns="0" tIns="12700" rIns="0" bIns="0" anchor="t" anchorCtr="0">
            <a:spAutoFit/>
          </a:bodyPr>
          <a:lstStyle/>
          <a:p>
            <a:pPr marL="60960" marR="53339" lvl="0" indent="0" algn="ctr" rtl="0">
              <a:lnSpc>
                <a:spcPct val="999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tote  browsing  tanning  scrimmage  dress  sewing  brilliant  nurse  cocky  genius</a:t>
            </a:r>
            <a:endParaRPr sz="1600" b="0" i="0" u="none" strike="noStrike" cap="none">
              <a:solidFill>
                <a:schemeClr val="dk1"/>
              </a:solidFill>
              <a:latin typeface="Calibri"/>
              <a:ea typeface="Calibri"/>
              <a:cs typeface="Calibri"/>
              <a:sym typeface="Calibri"/>
            </a:endParaRPr>
          </a:p>
          <a:p>
            <a:pPr marL="0" marR="0" lvl="0" indent="0" algn="ctr" rtl="0">
              <a:lnSpc>
                <a:spcPct val="100000"/>
              </a:lnSpc>
              <a:spcBef>
                <a:spcPts val="15"/>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homemaker</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C80A8-F53E-0BE5-CD1F-727905075D8A}"/>
              </a:ext>
            </a:extLst>
          </p:cNvPr>
          <p:cNvSpPr>
            <a:spLocks noGrp="1"/>
          </p:cNvSpPr>
          <p:nvPr>
            <p:ph type="title"/>
          </p:nvPr>
        </p:nvSpPr>
        <p:spPr/>
        <p:txBody>
          <a:bodyPr/>
          <a:lstStyle/>
          <a:p>
            <a:pPr algn="l"/>
            <a:r>
              <a:rPr lang="en-US" dirty="0"/>
              <a:t>Bias is all around us</a:t>
            </a:r>
          </a:p>
        </p:txBody>
      </p:sp>
      <p:sp>
        <p:nvSpPr>
          <p:cNvPr id="3" name="Text Placeholder 2">
            <a:extLst>
              <a:ext uri="{FF2B5EF4-FFF2-40B4-BE49-F238E27FC236}">
                <a16:creationId xmlns:a16="http://schemas.microsoft.com/office/drawing/2014/main" id="{76CE2F5B-3657-FB77-C6CE-55D3A08A2A37}"/>
              </a:ext>
            </a:extLst>
          </p:cNvPr>
          <p:cNvSpPr>
            <a:spLocks noGrp="1"/>
          </p:cNvSpPr>
          <p:nvPr>
            <p:ph type="body" idx="1"/>
          </p:nvPr>
        </p:nvSpPr>
        <p:spPr>
          <a:xfrm>
            <a:off x="609601" y="1146051"/>
            <a:ext cx="4693023" cy="4980115"/>
          </a:xfrm>
        </p:spPr>
        <p:txBody>
          <a:bodyPr>
            <a:normAutofit fontScale="77500" lnSpcReduction="20000"/>
          </a:bodyPr>
          <a:lstStyle/>
          <a:p>
            <a:pPr marL="50800" indent="0">
              <a:buNone/>
            </a:pPr>
            <a:r>
              <a:rPr lang="en-US" dirty="0"/>
              <a:t>Human brain evolved a number of adaptations to uncertain, dynamic world</a:t>
            </a:r>
          </a:p>
          <a:p>
            <a:r>
              <a:rPr lang="en-US" dirty="0"/>
              <a:t>Negativity bias: we pay more attention to negative information than to positive information</a:t>
            </a:r>
          </a:p>
          <a:p>
            <a:r>
              <a:rPr lang="en-US" dirty="0"/>
              <a:t>Loss aversion: we fear loss more than we value gain</a:t>
            </a:r>
          </a:p>
          <a:p>
            <a:r>
              <a:rPr lang="en-US" dirty="0"/>
              <a:t>In-group bias: we favor people from our own tribe</a:t>
            </a:r>
          </a:p>
          <a:p>
            <a:r>
              <a:rPr lang="en-US" dirty="0"/>
              <a:t>Availability heuristic: we judge the likelihood of events by how easily they come to mind</a:t>
            </a:r>
          </a:p>
          <a:p>
            <a:pPr marL="50800" indent="0">
              <a:buNone/>
            </a:pPr>
            <a:r>
              <a:rPr lang="en-US" dirty="0"/>
              <a:t>Cultural &amp; social biases (e.g., stereotypes) can be learned</a:t>
            </a:r>
          </a:p>
        </p:txBody>
      </p:sp>
      <p:pic>
        <p:nvPicPr>
          <p:cNvPr id="1026" name="Picture 2">
            <a:extLst>
              <a:ext uri="{FF2B5EF4-FFF2-40B4-BE49-F238E27FC236}">
                <a16:creationId xmlns:a16="http://schemas.microsoft.com/office/drawing/2014/main" id="{C0ECE492-2052-2D96-4CC8-E298FFAAD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808" y="282389"/>
            <a:ext cx="6962652" cy="549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188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7"/>
          <p:cNvSpPr txBox="1">
            <a:spLocks noGrp="1"/>
          </p:cNvSpPr>
          <p:nvPr>
            <p:ph type="title"/>
          </p:nvPr>
        </p:nvSpPr>
        <p:spPr>
          <a:xfrm>
            <a:off x="963084" y="4406903"/>
            <a:ext cx="10363200" cy="13620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BIAS IN EMOTIONS, VALUES</a:t>
            </a:r>
            <a:endParaRPr dirty="0"/>
          </a:p>
        </p:txBody>
      </p:sp>
      <p:sp>
        <p:nvSpPr>
          <p:cNvPr id="391" name="Google Shape;391;p27"/>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888888"/>
              </a:buClr>
              <a:buSzPts val="20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CA7C-6387-E6C4-7B06-F95C02FCE45E}"/>
              </a:ext>
            </a:extLst>
          </p:cNvPr>
          <p:cNvSpPr>
            <a:spLocks noGrp="1"/>
          </p:cNvSpPr>
          <p:nvPr>
            <p:ph type="title"/>
          </p:nvPr>
        </p:nvSpPr>
        <p:spPr/>
        <p:txBody>
          <a:bodyPr/>
          <a:lstStyle/>
          <a:p>
            <a:r>
              <a:rPr lang="en-US" sz="3600" dirty="0">
                <a:latin typeface="Calibri" panose="020F0502020204030204" pitchFamily="34" charset="0"/>
                <a:ea typeface="Calibri" panose="020F0502020204030204" pitchFamily="34" charset="0"/>
                <a:cs typeface="Calibri" panose="020F0502020204030204" pitchFamily="34" charset="0"/>
                <a:sym typeface="Catamaran"/>
              </a:rPr>
              <a:t>Text embeddings of morally loaded phrases are systematically biased</a:t>
            </a:r>
            <a:endParaRPr lang="en-US" dirty="0"/>
          </a:p>
        </p:txBody>
      </p:sp>
      <p:pic>
        <p:nvPicPr>
          <p:cNvPr id="4" name="Google Shape;140;p19">
            <a:extLst>
              <a:ext uri="{FF2B5EF4-FFF2-40B4-BE49-F238E27FC236}">
                <a16:creationId xmlns:a16="http://schemas.microsoft.com/office/drawing/2014/main" id="{419CFE34-4B4F-2117-321E-FBB0468F0A57}"/>
              </a:ext>
            </a:extLst>
          </p:cNvPr>
          <p:cNvPicPr preferRelativeResize="0"/>
          <p:nvPr/>
        </p:nvPicPr>
        <p:blipFill>
          <a:blip r:embed="rId2">
            <a:alphaModFix/>
          </a:blip>
          <a:stretch>
            <a:fillRect/>
          </a:stretch>
        </p:blipFill>
        <p:spPr>
          <a:xfrm>
            <a:off x="1429199" y="1211903"/>
            <a:ext cx="8808494" cy="4005553"/>
          </a:xfrm>
          <a:prstGeom prst="rect">
            <a:avLst/>
          </a:prstGeom>
          <a:noFill/>
          <a:ln>
            <a:noFill/>
          </a:ln>
        </p:spPr>
      </p:pic>
      <p:sp>
        <p:nvSpPr>
          <p:cNvPr id="5" name="Google Shape;141;p19">
            <a:extLst>
              <a:ext uri="{FF2B5EF4-FFF2-40B4-BE49-F238E27FC236}">
                <a16:creationId xmlns:a16="http://schemas.microsoft.com/office/drawing/2014/main" id="{ABB15847-C27C-C019-8BD2-F87D4C81E211}"/>
              </a:ext>
            </a:extLst>
          </p:cNvPr>
          <p:cNvSpPr txBox="1"/>
          <p:nvPr/>
        </p:nvSpPr>
        <p:spPr>
          <a:xfrm>
            <a:off x="399479" y="5731174"/>
            <a:ext cx="12006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err="1">
                <a:solidFill>
                  <a:srgbClr val="222222"/>
                </a:solidFill>
                <a:highlight>
                  <a:srgbClr val="FFFFFF"/>
                </a:highlight>
              </a:rPr>
              <a:t>Schramowski</a:t>
            </a:r>
            <a:r>
              <a:rPr lang="en-US" sz="1200" dirty="0">
                <a:solidFill>
                  <a:srgbClr val="222222"/>
                </a:solidFill>
                <a:highlight>
                  <a:srgbClr val="FFFFFF"/>
                </a:highlight>
              </a:rPr>
              <a:t>, Patrick, et al. "Large pre-trained language models contain human-like biases of what is right and wrong to do." </a:t>
            </a:r>
            <a:r>
              <a:rPr lang="en-US" sz="1200" i="1" dirty="0">
                <a:solidFill>
                  <a:srgbClr val="222222"/>
                </a:solidFill>
              </a:rPr>
              <a:t>Nature Machine Intelligence</a:t>
            </a:r>
            <a:r>
              <a:rPr lang="en-US" sz="1200" dirty="0">
                <a:solidFill>
                  <a:srgbClr val="222222"/>
                </a:solidFill>
                <a:highlight>
                  <a:srgbClr val="FFFFFF"/>
                </a:highlight>
              </a:rPr>
              <a:t> 4.3 (2022): 258-268.</a:t>
            </a:r>
            <a:endParaRPr sz="1200" dirty="0">
              <a:solidFill>
                <a:srgbClr val="222222"/>
              </a:solidFill>
              <a:highlight>
                <a:srgbClr val="FFFFFF"/>
              </a:highlight>
            </a:endParaRPr>
          </a:p>
        </p:txBody>
      </p:sp>
      <p:sp>
        <p:nvSpPr>
          <p:cNvPr id="6" name="Google Shape;143;p19">
            <a:extLst>
              <a:ext uri="{FF2B5EF4-FFF2-40B4-BE49-F238E27FC236}">
                <a16:creationId xmlns:a16="http://schemas.microsoft.com/office/drawing/2014/main" id="{745735EA-95AE-B725-EFFA-F62A04AD110C}"/>
              </a:ext>
            </a:extLst>
          </p:cNvPr>
          <p:cNvSpPr/>
          <p:nvPr/>
        </p:nvSpPr>
        <p:spPr>
          <a:xfrm>
            <a:off x="4610920" y="4685623"/>
            <a:ext cx="1361661" cy="214751"/>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 name="Google Shape;144;p19">
            <a:extLst>
              <a:ext uri="{FF2B5EF4-FFF2-40B4-BE49-F238E27FC236}">
                <a16:creationId xmlns:a16="http://schemas.microsoft.com/office/drawing/2014/main" id="{69ED5181-C458-EB1D-8570-C31E16FB954C}"/>
              </a:ext>
            </a:extLst>
          </p:cNvPr>
          <p:cNvSpPr/>
          <p:nvPr/>
        </p:nvSpPr>
        <p:spPr>
          <a:xfrm>
            <a:off x="6267301" y="4724798"/>
            <a:ext cx="1361661" cy="214751"/>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 name="Google Shape;145;p19">
            <a:extLst>
              <a:ext uri="{FF2B5EF4-FFF2-40B4-BE49-F238E27FC236}">
                <a16:creationId xmlns:a16="http://schemas.microsoft.com/office/drawing/2014/main" id="{C2D1D02C-83AA-BCF3-513B-9D58D63AD850}"/>
              </a:ext>
            </a:extLst>
          </p:cNvPr>
          <p:cNvSpPr/>
          <p:nvPr/>
        </p:nvSpPr>
        <p:spPr>
          <a:xfrm>
            <a:off x="3136202" y="2560813"/>
            <a:ext cx="1364629" cy="1950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 name="Google Shape;146;p19">
            <a:extLst>
              <a:ext uri="{FF2B5EF4-FFF2-40B4-BE49-F238E27FC236}">
                <a16:creationId xmlns:a16="http://schemas.microsoft.com/office/drawing/2014/main" id="{D0D6F42D-33DD-BE61-3567-C6E4AEB4AC96}"/>
              </a:ext>
            </a:extLst>
          </p:cNvPr>
          <p:cNvSpPr/>
          <p:nvPr/>
        </p:nvSpPr>
        <p:spPr>
          <a:xfrm>
            <a:off x="3361373" y="2856497"/>
            <a:ext cx="1361661" cy="1950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 name="TextBox 9">
            <a:extLst>
              <a:ext uri="{FF2B5EF4-FFF2-40B4-BE49-F238E27FC236}">
                <a16:creationId xmlns:a16="http://schemas.microsoft.com/office/drawing/2014/main" id="{32C4D546-AF09-2814-2656-778F85EAD8DC}"/>
              </a:ext>
            </a:extLst>
          </p:cNvPr>
          <p:cNvSpPr txBox="1"/>
          <p:nvPr/>
        </p:nvSpPr>
        <p:spPr>
          <a:xfrm>
            <a:off x="10362998" y="2856497"/>
            <a:ext cx="904415" cy="461665"/>
          </a:xfrm>
          <a:prstGeom prst="rect">
            <a:avLst/>
          </a:prstGeom>
          <a:noFill/>
        </p:spPr>
        <p:txBody>
          <a:bodyPr wrap="none" rtlCol="0">
            <a:spAutoFit/>
          </a:bodyPr>
          <a:lstStyle/>
          <a:p>
            <a:r>
              <a:rPr lang="en-US" sz="2400" dirty="0">
                <a:solidFill>
                  <a:srgbClr val="C00000"/>
                </a:solidFill>
              </a:rPr>
              <a:t>Right</a:t>
            </a:r>
          </a:p>
        </p:txBody>
      </p:sp>
      <p:sp>
        <p:nvSpPr>
          <p:cNvPr id="11" name="TextBox 10">
            <a:extLst>
              <a:ext uri="{FF2B5EF4-FFF2-40B4-BE49-F238E27FC236}">
                <a16:creationId xmlns:a16="http://schemas.microsoft.com/office/drawing/2014/main" id="{2BD1182B-BF10-F300-AE94-84C7E5C7610D}"/>
              </a:ext>
            </a:extLst>
          </p:cNvPr>
          <p:cNvSpPr txBox="1"/>
          <p:nvPr/>
        </p:nvSpPr>
        <p:spPr>
          <a:xfrm>
            <a:off x="399479" y="2820664"/>
            <a:ext cx="1091966" cy="461665"/>
          </a:xfrm>
          <a:prstGeom prst="rect">
            <a:avLst/>
          </a:prstGeom>
          <a:noFill/>
        </p:spPr>
        <p:txBody>
          <a:bodyPr wrap="none" rtlCol="0">
            <a:spAutoFit/>
          </a:bodyPr>
          <a:lstStyle/>
          <a:p>
            <a:r>
              <a:rPr lang="en-US" sz="2400" dirty="0">
                <a:solidFill>
                  <a:srgbClr val="C00000"/>
                </a:solidFill>
              </a:rPr>
              <a:t>Wrong</a:t>
            </a:r>
          </a:p>
        </p:txBody>
      </p:sp>
      <p:sp>
        <p:nvSpPr>
          <p:cNvPr id="12" name="Google Shape;143;p19">
            <a:extLst>
              <a:ext uri="{FF2B5EF4-FFF2-40B4-BE49-F238E27FC236}">
                <a16:creationId xmlns:a16="http://schemas.microsoft.com/office/drawing/2014/main" id="{A20BE100-A9A3-D0D7-7199-952EE82463E4}"/>
              </a:ext>
            </a:extLst>
          </p:cNvPr>
          <p:cNvSpPr/>
          <p:nvPr/>
        </p:nvSpPr>
        <p:spPr>
          <a:xfrm>
            <a:off x="4984378" y="3600897"/>
            <a:ext cx="1019581" cy="253926"/>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 name="Google Shape;144;p19">
            <a:extLst>
              <a:ext uri="{FF2B5EF4-FFF2-40B4-BE49-F238E27FC236}">
                <a16:creationId xmlns:a16="http://schemas.microsoft.com/office/drawing/2014/main" id="{86EB3524-5CC9-7259-3128-DC3630D2D677}"/>
              </a:ext>
            </a:extLst>
          </p:cNvPr>
          <p:cNvSpPr/>
          <p:nvPr/>
        </p:nvSpPr>
        <p:spPr>
          <a:xfrm>
            <a:off x="6235926" y="3738094"/>
            <a:ext cx="895498" cy="214751"/>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 name="TextBox 13">
            <a:extLst>
              <a:ext uri="{FF2B5EF4-FFF2-40B4-BE49-F238E27FC236}">
                <a16:creationId xmlns:a16="http://schemas.microsoft.com/office/drawing/2014/main" id="{BDA89A66-518A-3E87-1FE8-73BFD5C07ED0}"/>
              </a:ext>
            </a:extLst>
          </p:cNvPr>
          <p:cNvSpPr txBox="1"/>
          <p:nvPr/>
        </p:nvSpPr>
        <p:spPr>
          <a:xfrm>
            <a:off x="9473911" y="4166946"/>
            <a:ext cx="2709124" cy="1015663"/>
          </a:xfrm>
          <a:prstGeom prst="rect">
            <a:avLst/>
          </a:prstGeom>
          <a:noFill/>
        </p:spPr>
        <p:txBody>
          <a:bodyPr wrap="square" rtlCol="0">
            <a:spAutoFit/>
          </a:bodyPr>
          <a:lstStyle/>
          <a:p>
            <a:r>
              <a:rPr lang="en-US" sz="2000" dirty="0">
                <a:solidFill>
                  <a:srgbClr val="C00000"/>
                </a:solidFill>
                <a:latin typeface="Catamaran" panose="020B0604020202020204" charset="0"/>
                <a:cs typeface="Catamaran" panose="020B0604020202020204" charset="0"/>
              </a:rPr>
              <a:t>“marrying my boyfriend” is more righteous than “marrying my girlfriend”? </a:t>
            </a:r>
          </a:p>
        </p:txBody>
      </p:sp>
    </p:spTree>
    <p:extLst>
      <p:ext uri="{BB962C8B-B14F-4D97-AF65-F5344CB8AC3E}">
        <p14:creationId xmlns:p14="http://schemas.microsoft.com/office/powerpoint/2010/main" val="214305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Creating a racist sentiment classifier</a:t>
            </a:r>
            <a:endParaRPr/>
          </a:p>
        </p:txBody>
      </p:sp>
      <p:sp>
        <p:nvSpPr>
          <p:cNvPr id="476" name="Google Shape;476;p40"/>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Char char="•"/>
            </a:pPr>
            <a:r>
              <a:rPr lang="en-US" dirty="0"/>
              <a:t>Use pre-trained </a:t>
            </a:r>
            <a:r>
              <a:rPr lang="en-US" b="1" dirty="0"/>
              <a:t>word embeddings</a:t>
            </a:r>
            <a:r>
              <a:rPr lang="en-US" dirty="0"/>
              <a:t> to represent the meanings of words</a:t>
            </a:r>
            <a:endParaRPr dirty="0"/>
          </a:p>
          <a:p>
            <a:pPr marL="742950" lvl="1" indent="-285750" algn="l" rtl="0">
              <a:lnSpc>
                <a:spcPct val="100000"/>
              </a:lnSpc>
              <a:spcBef>
                <a:spcPts val="480"/>
              </a:spcBef>
              <a:spcAft>
                <a:spcPts val="0"/>
              </a:spcAft>
              <a:buClr>
                <a:schemeClr val="dk1"/>
              </a:buClr>
              <a:buSzPts val="2400"/>
              <a:buChar char="–"/>
            </a:pPr>
            <a:r>
              <a:rPr lang="en-US" dirty="0"/>
              <a:t>GLOVE</a:t>
            </a:r>
            <a:endParaRPr dirty="0"/>
          </a:p>
          <a:p>
            <a:pPr marL="342900" lvl="0" indent="-342900" algn="l" rtl="0">
              <a:lnSpc>
                <a:spcPct val="100000"/>
              </a:lnSpc>
              <a:spcBef>
                <a:spcPts val="560"/>
              </a:spcBef>
              <a:spcAft>
                <a:spcPts val="0"/>
              </a:spcAft>
              <a:buClr>
                <a:schemeClr val="dk1"/>
              </a:buClr>
              <a:buSzPts val="2800"/>
              <a:buChar char="•"/>
            </a:pPr>
            <a:r>
              <a:rPr lang="en-US" dirty="0"/>
              <a:t>Acquire </a:t>
            </a:r>
            <a:r>
              <a:rPr lang="en-US" b="1" dirty="0"/>
              <a:t>ground truth data</a:t>
            </a:r>
            <a:r>
              <a:rPr lang="en-US" dirty="0"/>
              <a:t> for use in training and testing the algorithm</a:t>
            </a:r>
            <a:endParaRPr dirty="0"/>
          </a:p>
          <a:p>
            <a:pPr marL="742950" lvl="1" indent="-285750" algn="l" rtl="0">
              <a:lnSpc>
                <a:spcPct val="100000"/>
              </a:lnSpc>
              <a:spcBef>
                <a:spcPts val="480"/>
              </a:spcBef>
              <a:spcAft>
                <a:spcPts val="0"/>
              </a:spcAft>
              <a:buClr>
                <a:schemeClr val="dk1"/>
              </a:buClr>
              <a:buSzPts val="2400"/>
              <a:buChar char="–"/>
            </a:pPr>
            <a:r>
              <a:rPr lang="en-US" dirty="0"/>
              <a:t>6800 positive and negative words </a:t>
            </a:r>
            <a:endParaRPr dirty="0"/>
          </a:p>
          <a:p>
            <a:pPr marL="742950" lvl="1" indent="-285750" algn="l" rtl="0">
              <a:lnSpc>
                <a:spcPct val="100000"/>
              </a:lnSpc>
              <a:spcBef>
                <a:spcPts val="480"/>
              </a:spcBef>
              <a:spcAft>
                <a:spcPts val="0"/>
              </a:spcAft>
              <a:buClr>
                <a:schemeClr val="dk1"/>
              </a:buClr>
              <a:buSzPts val="2400"/>
              <a:buChar char="–"/>
            </a:pPr>
            <a:r>
              <a:rPr lang="en-US" dirty="0"/>
              <a:t>http://www.cs.uic.edu/~liub/FBS/opinion-lexicon-English.rar</a:t>
            </a:r>
            <a:endParaRPr dirty="0"/>
          </a:p>
          <a:p>
            <a:pPr marL="342900" lvl="0" indent="-342900" algn="l" rtl="0">
              <a:lnSpc>
                <a:spcPct val="100000"/>
              </a:lnSpc>
              <a:spcBef>
                <a:spcPts val="560"/>
              </a:spcBef>
              <a:spcAft>
                <a:spcPts val="0"/>
              </a:spcAft>
              <a:buClr>
                <a:schemeClr val="dk1"/>
              </a:buClr>
              <a:buSzPts val="2800"/>
              <a:buChar char="•"/>
            </a:pPr>
            <a:r>
              <a:rPr lang="en-US" b="1" dirty="0"/>
              <a:t>Train a classifier</a:t>
            </a:r>
            <a:r>
              <a:rPr lang="en-US" dirty="0"/>
              <a:t> to recognize other positive and negative words based on their word embeddings</a:t>
            </a:r>
            <a:endParaRPr dirty="0"/>
          </a:p>
          <a:p>
            <a:pPr marL="742950" lvl="1" indent="-285750" algn="l" rtl="0">
              <a:lnSpc>
                <a:spcPct val="100000"/>
              </a:lnSpc>
              <a:spcBef>
                <a:spcPts val="480"/>
              </a:spcBef>
              <a:spcAft>
                <a:spcPts val="0"/>
              </a:spcAft>
              <a:buClr>
                <a:schemeClr val="dk1"/>
              </a:buClr>
              <a:buSzPts val="2400"/>
              <a:buChar char="–"/>
            </a:pPr>
            <a:r>
              <a:rPr lang="en-US" dirty="0"/>
              <a:t>95% accuracy on words not in training data </a:t>
            </a:r>
            <a:endParaRPr dirty="0"/>
          </a:p>
          <a:p>
            <a:pPr marL="742950" lvl="1" indent="-285750" algn="l" rtl="0">
              <a:lnSpc>
                <a:spcPct val="100000"/>
              </a:lnSpc>
              <a:spcBef>
                <a:spcPts val="480"/>
              </a:spcBef>
              <a:spcAft>
                <a:spcPts val="0"/>
              </a:spcAft>
              <a:buClr>
                <a:schemeClr val="dk1"/>
              </a:buClr>
              <a:buSzPts val="2400"/>
              <a:buChar char="–"/>
            </a:pPr>
            <a:r>
              <a:rPr lang="en-US" dirty="0"/>
              <a:t>Generalizes to words not in the ground truth data</a:t>
            </a:r>
            <a:endParaRPr dirty="0"/>
          </a:p>
          <a:p>
            <a:pPr marL="342900" lvl="0" indent="-342900" algn="l" rtl="0">
              <a:lnSpc>
                <a:spcPct val="100000"/>
              </a:lnSpc>
              <a:spcBef>
                <a:spcPts val="560"/>
              </a:spcBef>
              <a:spcAft>
                <a:spcPts val="0"/>
              </a:spcAft>
              <a:buClr>
                <a:schemeClr val="dk1"/>
              </a:buClr>
              <a:buSzPts val="2800"/>
              <a:buChar char="•"/>
            </a:pPr>
            <a:r>
              <a:rPr lang="en-US" dirty="0"/>
              <a:t>Compute </a:t>
            </a:r>
            <a:r>
              <a:rPr lang="en-US" b="1" dirty="0"/>
              <a:t>sentiment scores</a:t>
            </a:r>
            <a:r>
              <a:rPr lang="en-US" dirty="0"/>
              <a:t> for sentences of text using this classifier</a:t>
            </a:r>
            <a:endParaRPr dirty="0"/>
          </a:p>
          <a:p>
            <a:pPr marL="342900" lvl="0" indent="-165100" algn="l" rtl="0">
              <a:lnSpc>
                <a:spcPct val="100000"/>
              </a:lnSpc>
              <a:spcBef>
                <a:spcPts val="560"/>
              </a:spcBef>
              <a:spcAft>
                <a:spcPts val="0"/>
              </a:spcAft>
              <a:buClr>
                <a:schemeClr val="dk1"/>
              </a:buClr>
              <a:buSzPts val="2800"/>
              <a:buNone/>
            </a:pPr>
            <a:endParaRPr dirty="0"/>
          </a:p>
        </p:txBody>
      </p:sp>
      <p:sp>
        <p:nvSpPr>
          <p:cNvPr id="477" name="Google Shape;477;p40"/>
          <p:cNvSpPr/>
          <p:nvPr/>
        </p:nvSpPr>
        <p:spPr>
          <a:xfrm>
            <a:off x="782229" y="679279"/>
            <a:ext cx="1098092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http://blog.conceptnet.io/posts/2017/how-to-make-a-racist-ai-without-really-trying/</a:t>
            </a:r>
            <a:endParaRPr sz="24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4498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1"/>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endParaRPr/>
          </a:p>
        </p:txBody>
      </p:sp>
      <p:graphicFrame>
        <p:nvGraphicFramePr>
          <p:cNvPr id="483" name="Google Shape;483;p41"/>
          <p:cNvGraphicFramePr/>
          <p:nvPr/>
        </p:nvGraphicFramePr>
        <p:xfrm>
          <a:off x="1982549" y="-294834"/>
          <a:ext cx="7551900" cy="7237290"/>
        </p:xfrm>
        <a:graphic>
          <a:graphicData uri="http://schemas.openxmlformats.org/drawingml/2006/table">
            <a:tbl>
              <a:tblPr>
                <a:noFill/>
                <a:tableStyleId>{24D9FDDF-DF4B-4EB6-8978-DEF7A50B2FD4}</a:tableStyleId>
              </a:tblPr>
              <a:tblGrid>
                <a:gridCol w="3775950">
                  <a:extLst>
                    <a:ext uri="{9D8B030D-6E8A-4147-A177-3AD203B41FA5}">
                      <a16:colId xmlns:a16="http://schemas.microsoft.com/office/drawing/2014/main" val="20000"/>
                    </a:ext>
                  </a:extLst>
                </a:gridCol>
                <a:gridCol w="3775950">
                  <a:extLst>
                    <a:ext uri="{9D8B030D-6E8A-4147-A177-3AD203B41FA5}">
                      <a16:colId xmlns:a16="http://schemas.microsoft.com/office/drawing/2014/main" val="20001"/>
                    </a:ext>
                  </a:extLst>
                </a:gridCol>
              </a:tblGrid>
              <a:tr h="470125">
                <a:tc>
                  <a:txBody>
                    <a:bodyPr/>
                    <a:lstStyle/>
                    <a:p>
                      <a:pPr marL="0" marR="0" lvl="0" indent="0" algn="r" rtl="0">
                        <a:lnSpc>
                          <a:spcPct val="100000"/>
                        </a:lnSpc>
                        <a:spcBef>
                          <a:spcPts val="0"/>
                        </a:spcBef>
                        <a:spcAft>
                          <a:spcPts val="0"/>
                        </a:spcAft>
                        <a:buClr>
                          <a:srgbClr val="000000"/>
                        </a:buClr>
                        <a:buSzPts val="1800"/>
                        <a:buFont typeface="Arial"/>
                        <a:buNone/>
                      </a:pPr>
                      <a:br>
                        <a:rPr lang="en-US" sz="1800" b="1" u="none" strike="noStrike" cap="none"/>
                      </a:br>
                      <a:r>
                        <a:rPr lang="en-US" sz="1800" b="1" u="none" strike="noStrike" cap="none"/>
                        <a:t>sentiment</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57250" marR="57250" marT="28625" marB="28625">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0"/>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fidget</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-9.931679</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01"/>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interrupt</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-9.634706</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staunchly</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1.466919</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03"/>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imaginary</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-2.989215</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taxing</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0.468522</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05"/>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world-famous</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6.908561</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low-cost</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9.237223</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07"/>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disapointment</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-8.737182</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totalitarian</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-10.851580</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09"/>
                  </a:ext>
                </a:extLst>
              </a:tr>
              <a:tr h="22860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bellicose</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-8.328674</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freezes</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-8.456981</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11"/>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sin</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-7.839670</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fragile</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-4.018289</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13"/>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fooled</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-4.309344</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undecided</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-2.816172</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15"/>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handily</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2.339609</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6"/>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demonizes</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-2.102152</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17"/>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easygoing</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8.747150</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8"/>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unpopular</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-7.887475</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19"/>
                  </a:ext>
                </a:extLst>
              </a:tr>
              <a:tr h="268650">
                <a:tc>
                  <a:txBody>
                    <a:bodyPr/>
                    <a:lstStyle/>
                    <a:p>
                      <a:pPr marL="0" marR="0" lvl="0" indent="0" algn="r" rtl="0">
                        <a:lnSpc>
                          <a:spcPct val="100000"/>
                        </a:lnSpc>
                        <a:spcBef>
                          <a:spcPts val="0"/>
                        </a:spcBef>
                        <a:spcAft>
                          <a:spcPts val="0"/>
                        </a:spcAft>
                        <a:buClr>
                          <a:srgbClr val="000000"/>
                        </a:buClr>
                        <a:buSzPts val="1800"/>
                        <a:buFont typeface="Arial"/>
                        <a:buNone/>
                      </a:pPr>
                      <a:r>
                        <a:rPr lang="en-US" sz="1800" b="1" u="none" strike="noStrike" cap="none"/>
                        <a:t>commiserate</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1800"/>
                        <a:buFont typeface="Arial"/>
                        <a:buNone/>
                      </a:pPr>
                      <a:r>
                        <a:rPr lang="en-US" sz="1800" u="none" strike="noStrike" cap="none"/>
                        <a:t>1.790899</a:t>
                      </a:r>
                      <a:endParaRPr sz="1400" u="none" strike="noStrike" cap="none"/>
                    </a:p>
                  </a:txBody>
                  <a:tcPr marL="57250" marR="57250" marT="28625" marB="286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2387534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2"/>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Let’s analyze the sentiment of some texts</a:t>
            </a:r>
            <a:endParaRPr/>
          </a:p>
        </p:txBody>
      </p:sp>
      <p:sp>
        <p:nvSpPr>
          <p:cNvPr id="489" name="Google Shape;489;p42"/>
          <p:cNvSpPr txBox="1">
            <a:spLocks noGrp="1"/>
          </p:cNvSpPr>
          <p:nvPr>
            <p:ph type="body" idx="1"/>
          </p:nvPr>
        </p:nvSpPr>
        <p:spPr>
          <a:xfrm>
            <a:off x="609600" y="1243587"/>
            <a:ext cx="5384800" cy="48825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en-US" dirty="0"/>
              <a:t>Restaurants</a:t>
            </a:r>
            <a:endParaRPr dirty="0"/>
          </a:p>
          <a:p>
            <a:pPr marL="0" lvl="0" indent="0" algn="l" rtl="0">
              <a:lnSpc>
                <a:spcPct val="100000"/>
              </a:lnSpc>
              <a:spcBef>
                <a:spcPts val="840"/>
              </a:spcBef>
              <a:spcAft>
                <a:spcPts val="0"/>
              </a:spcAft>
              <a:buClr>
                <a:schemeClr val="dk1"/>
              </a:buClr>
              <a:buSzPts val="2800"/>
              <a:buNone/>
            </a:pPr>
            <a:r>
              <a:rPr lang="en-US" dirty="0" err="1"/>
              <a:t>text_to_sentiment</a:t>
            </a:r>
            <a:r>
              <a:rPr lang="en-US" dirty="0">
                <a:solidFill>
                  <a:srgbClr val="333333"/>
                </a:solidFill>
                <a:latin typeface="Inconsolata"/>
                <a:ea typeface="Inconsolata"/>
                <a:cs typeface="Inconsolata"/>
                <a:sym typeface="Inconsolata"/>
              </a:rPr>
              <a:t>(</a:t>
            </a:r>
            <a:r>
              <a:rPr lang="en-US" dirty="0">
                <a:solidFill>
                  <a:srgbClr val="BA2121"/>
                </a:solidFill>
                <a:latin typeface="Inconsolata"/>
                <a:ea typeface="Inconsolata"/>
                <a:cs typeface="Inconsolata"/>
                <a:sym typeface="Inconsolata"/>
              </a:rPr>
              <a:t>"Let's go get Italian food“</a:t>
            </a:r>
            <a:r>
              <a:rPr lang="en-US" dirty="0">
                <a:solidFill>
                  <a:srgbClr val="333333"/>
                </a:solidFill>
                <a:latin typeface="Inconsolata"/>
                <a:ea typeface="Inconsolata"/>
                <a:cs typeface="Inconsolata"/>
                <a:sym typeface="Inconsolata"/>
              </a:rPr>
              <a:t>)</a:t>
            </a:r>
            <a:r>
              <a:rPr lang="en-US" dirty="0">
                <a:solidFill>
                  <a:srgbClr val="333333"/>
                </a:solidFill>
                <a:latin typeface="Georgia"/>
                <a:ea typeface="Georgia"/>
                <a:cs typeface="Georgia"/>
                <a:sym typeface="Georgia"/>
              </a:rPr>
              <a:t> = </a:t>
            </a:r>
            <a:r>
              <a:rPr lang="en-US" dirty="0">
                <a:solidFill>
                  <a:srgbClr val="000000"/>
                </a:solidFill>
                <a:latin typeface="Inconsolata"/>
                <a:ea typeface="Inconsolata"/>
                <a:cs typeface="Inconsolata"/>
                <a:sym typeface="Inconsolata"/>
              </a:rPr>
              <a:t>2.043</a:t>
            </a:r>
            <a:endParaRPr dirty="0"/>
          </a:p>
          <a:p>
            <a:pPr marL="0" lvl="0" indent="0" algn="l" rtl="0">
              <a:lnSpc>
                <a:spcPct val="100000"/>
              </a:lnSpc>
              <a:spcBef>
                <a:spcPts val="840"/>
              </a:spcBef>
              <a:spcAft>
                <a:spcPts val="0"/>
              </a:spcAft>
              <a:buClr>
                <a:schemeClr val="dk1"/>
              </a:buClr>
              <a:buSzPts val="2800"/>
              <a:buNone/>
            </a:pPr>
            <a:r>
              <a:rPr lang="en-US" dirty="0" err="1"/>
              <a:t>text_to_sentiment</a:t>
            </a:r>
            <a:r>
              <a:rPr lang="en-US" dirty="0">
                <a:solidFill>
                  <a:srgbClr val="333333"/>
                </a:solidFill>
                <a:latin typeface="Inconsolata"/>
                <a:ea typeface="Inconsolata"/>
                <a:cs typeface="Inconsolata"/>
                <a:sym typeface="Inconsolata"/>
              </a:rPr>
              <a:t>(</a:t>
            </a:r>
            <a:r>
              <a:rPr lang="en-US" dirty="0">
                <a:solidFill>
                  <a:srgbClr val="BA2121"/>
                </a:solidFill>
                <a:latin typeface="Inconsolata"/>
                <a:ea typeface="Inconsolata"/>
                <a:cs typeface="Inconsolata"/>
                <a:sym typeface="Inconsolata"/>
              </a:rPr>
              <a:t>"Let's go get Chinese food"</a:t>
            </a:r>
            <a:r>
              <a:rPr lang="en-US" dirty="0">
                <a:solidFill>
                  <a:srgbClr val="333333"/>
                </a:solidFill>
                <a:latin typeface="Inconsolata"/>
                <a:ea typeface="Inconsolata"/>
                <a:cs typeface="Inconsolata"/>
                <a:sym typeface="Inconsolata"/>
              </a:rPr>
              <a:t>) </a:t>
            </a:r>
            <a:r>
              <a:rPr lang="en-US" dirty="0">
                <a:solidFill>
                  <a:srgbClr val="333333"/>
                </a:solidFill>
                <a:latin typeface="Georgia"/>
                <a:ea typeface="Georgia"/>
                <a:cs typeface="Georgia"/>
                <a:sym typeface="Georgia"/>
              </a:rPr>
              <a:t>= </a:t>
            </a:r>
            <a:r>
              <a:rPr lang="en-US" dirty="0">
                <a:solidFill>
                  <a:srgbClr val="000000"/>
                </a:solidFill>
                <a:latin typeface="Inconsolata"/>
                <a:ea typeface="Inconsolata"/>
                <a:cs typeface="Inconsolata"/>
                <a:sym typeface="Inconsolata"/>
              </a:rPr>
              <a:t>1.409</a:t>
            </a:r>
            <a:endParaRPr dirty="0"/>
          </a:p>
          <a:p>
            <a:pPr marL="0" lvl="0" indent="0" algn="l" rtl="0">
              <a:lnSpc>
                <a:spcPct val="100000"/>
              </a:lnSpc>
              <a:spcBef>
                <a:spcPts val="840"/>
              </a:spcBef>
              <a:spcAft>
                <a:spcPts val="0"/>
              </a:spcAft>
              <a:buClr>
                <a:schemeClr val="dk1"/>
              </a:buClr>
              <a:buSzPts val="2800"/>
              <a:buNone/>
            </a:pPr>
            <a:r>
              <a:rPr lang="en-US" dirty="0" err="1"/>
              <a:t>text_to_sentiment</a:t>
            </a:r>
            <a:r>
              <a:rPr lang="en-US" dirty="0">
                <a:solidFill>
                  <a:srgbClr val="333333"/>
                </a:solidFill>
                <a:latin typeface="Inconsolata"/>
                <a:ea typeface="Inconsolata"/>
                <a:cs typeface="Inconsolata"/>
                <a:sym typeface="Inconsolata"/>
              </a:rPr>
              <a:t>(</a:t>
            </a:r>
            <a:r>
              <a:rPr lang="en-US" dirty="0">
                <a:solidFill>
                  <a:srgbClr val="BA2121"/>
                </a:solidFill>
                <a:latin typeface="Inconsolata"/>
                <a:ea typeface="Inconsolata"/>
                <a:cs typeface="Inconsolata"/>
                <a:sym typeface="Inconsolata"/>
              </a:rPr>
              <a:t>"Let's go get Mexican food"</a:t>
            </a:r>
            <a:r>
              <a:rPr lang="en-US" dirty="0">
                <a:solidFill>
                  <a:srgbClr val="333333"/>
                </a:solidFill>
                <a:latin typeface="Inconsolata"/>
                <a:ea typeface="Inconsolata"/>
                <a:cs typeface="Inconsolata"/>
                <a:sym typeface="Inconsolata"/>
              </a:rPr>
              <a:t>) </a:t>
            </a:r>
            <a:r>
              <a:rPr lang="en-US" dirty="0">
                <a:solidFill>
                  <a:srgbClr val="333333"/>
                </a:solidFill>
                <a:latin typeface="Georgia"/>
                <a:ea typeface="Georgia"/>
                <a:cs typeface="Georgia"/>
                <a:sym typeface="Georgia"/>
              </a:rPr>
              <a:t>= </a:t>
            </a:r>
            <a:r>
              <a:rPr lang="en-US" dirty="0">
                <a:solidFill>
                  <a:srgbClr val="000000"/>
                </a:solidFill>
                <a:latin typeface="Inconsolata"/>
                <a:ea typeface="Inconsolata"/>
                <a:cs typeface="Inconsolata"/>
                <a:sym typeface="Inconsolata"/>
              </a:rPr>
              <a:t>0.388</a:t>
            </a:r>
            <a:endParaRPr dirty="0"/>
          </a:p>
          <a:p>
            <a:pPr marL="342900" lvl="0" indent="-165100" algn="l" rtl="0">
              <a:lnSpc>
                <a:spcPct val="100000"/>
              </a:lnSpc>
              <a:spcBef>
                <a:spcPts val="560"/>
              </a:spcBef>
              <a:spcAft>
                <a:spcPts val="0"/>
              </a:spcAft>
              <a:buClr>
                <a:schemeClr val="dk1"/>
              </a:buClr>
              <a:buSzPts val="2800"/>
              <a:buNone/>
            </a:pPr>
            <a:endParaRPr dirty="0"/>
          </a:p>
        </p:txBody>
      </p:sp>
      <p:sp>
        <p:nvSpPr>
          <p:cNvPr id="490" name="Google Shape;490;p42"/>
          <p:cNvSpPr txBox="1">
            <a:spLocks noGrp="1"/>
          </p:cNvSpPr>
          <p:nvPr>
            <p:ph type="body" idx="2"/>
          </p:nvPr>
        </p:nvSpPr>
        <p:spPr>
          <a:xfrm>
            <a:off x="6197600" y="1243587"/>
            <a:ext cx="5384800" cy="48825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en-US"/>
              <a:t>Names</a:t>
            </a:r>
            <a:endParaRPr/>
          </a:p>
        </p:txBody>
      </p:sp>
      <p:graphicFrame>
        <p:nvGraphicFramePr>
          <p:cNvPr id="491" name="Google Shape;491;p42"/>
          <p:cNvGraphicFramePr/>
          <p:nvPr/>
        </p:nvGraphicFramePr>
        <p:xfrm>
          <a:off x="6096000" y="2205141"/>
          <a:ext cx="5384775" cy="2447550"/>
        </p:xfrm>
        <a:graphic>
          <a:graphicData uri="http://schemas.openxmlformats.org/drawingml/2006/table">
            <a:tbl>
              <a:tblPr>
                <a:noFill/>
                <a:tableStyleId>{24D9FDDF-DF4B-4EB6-8978-DEF7A50B2FD4}</a:tableStyleId>
              </a:tblPr>
              <a:tblGrid>
                <a:gridCol w="1794925">
                  <a:extLst>
                    <a:ext uri="{9D8B030D-6E8A-4147-A177-3AD203B41FA5}">
                      <a16:colId xmlns:a16="http://schemas.microsoft.com/office/drawing/2014/main" val="20000"/>
                    </a:ext>
                  </a:extLst>
                </a:gridCol>
                <a:gridCol w="1794925">
                  <a:extLst>
                    <a:ext uri="{9D8B030D-6E8A-4147-A177-3AD203B41FA5}">
                      <a16:colId xmlns:a16="http://schemas.microsoft.com/office/drawing/2014/main" val="20001"/>
                    </a:ext>
                  </a:extLst>
                </a:gridCol>
                <a:gridCol w="1794925">
                  <a:extLst>
                    <a:ext uri="{9D8B030D-6E8A-4147-A177-3AD203B41FA5}">
                      <a16:colId xmlns:a16="http://schemas.microsoft.com/office/drawing/2014/main" val="20002"/>
                    </a:ext>
                  </a:extLst>
                </a:gridCol>
              </a:tblGrid>
              <a:tr h="179500">
                <a:tc>
                  <a:txBody>
                    <a:bodyPr/>
                    <a:lstStyle/>
                    <a:p>
                      <a:pPr marL="0" marR="0" lvl="0" indent="0" algn="r" rtl="0">
                        <a:lnSpc>
                          <a:spcPct val="100000"/>
                        </a:lnSpc>
                        <a:spcBef>
                          <a:spcPts val="0"/>
                        </a:spcBef>
                        <a:spcAft>
                          <a:spcPts val="0"/>
                        </a:spcAft>
                        <a:buClr>
                          <a:srgbClr val="000000"/>
                        </a:buClr>
                        <a:buSzPts val="2000"/>
                        <a:buFont typeface="Arial"/>
                        <a:buNone/>
                      </a:pPr>
                      <a:r>
                        <a:rPr lang="en-US" sz="2000" b="1" u="none" strike="noStrike" cap="none"/>
                        <a:t>mohammed</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0.834974</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Arab/Muslim</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00"/>
                  </a:ext>
                </a:extLst>
              </a:tr>
              <a:tr h="179500">
                <a:tc>
                  <a:txBody>
                    <a:bodyPr/>
                    <a:lstStyle/>
                    <a:p>
                      <a:pPr marL="0" marR="0" lvl="0" indent="0" algn="r" rtl="0">
                        <a:lnSpc>
                          <a:spcPct val="100000"/>
                        </a:lnSpc>
                        <a:spcBef>
                          <a:spcPts val="0"/>
                        </a:spcBef>
                        <a:spcAft>
                          <a:spcPts val="0"/>
                        </a:spcAft>
                        <a:buClr>
                          <a:srgbClr val="000000"/>
                        </a:buClr>
                        <a:buSzPts val="2000"/>
                        <a:buFont typeface="Arial"/>
                        <a:buNone/>
                      </a:pPr>
                      <a:r>
                        <a:rPr lang="en-US" sz="2000" b="1" u="none" strike="noStrike" cap="none"/>
                        <a:t>alya</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3.916803</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Arab/Muslim</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9500">
                <a:tc>
                  <a:txBody>
                    <a:bodyPr/>
                    <a:lstStyle/>
                    <a:p>
                      <a:pPr marL="0" marR="0" lvl="0" indent="0" algn="r" rtl="0">
                        <a:lnSpc>
                          <a:spcPct val="100000"/>
                        </a:lnSpc>
                        <a:spcBef>
                          <a:spcPts val="0"/>
                        </a:spcBef>
                        <a:spcAft>
                          <a:spcPts val="0"/>
                        </a:spcAft>
                        <a:buClr>
                          <a:srgbClr val="000000"/>
                        </a:buClr>
                        <a:buSzPts val="2000"/>
                        <a:buFont typeface="Arial"/>
                        <a:buNone/>
                      </a:pPr>
                      <a:r>
                        <a:rPr lang="en-US" sz="2000" b="1" u="none" strike="noStrike" cap="none"/>
                        <a:t>terryl</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-2.858010</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Black</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02"/>
                  </a:ext>
                </a:extLst>
              </a:tr>
              <a:tr h="179500">
                <a:tc>
                  <a:txBody>
                    <a:bodyPr/>
                    <a:lstStyle/>
                    <a:p>
                      <a:pPr marL="0" marR="0" lvl="0" indent="0" algn="r" rtl="0">
                        <a:lnSpc>
                          <a:spcPct val="100000"/>
                        </a:lnSpc>
                        <a:spcBef>
                          <a:spcPts val="0"/>
                        </a:spcBef>
                        <a:spcAft>
                          <a:spcPts val="0"/>
                        </a:spcAft>
                        <a:buClr>
                          <a:srgbClr val="000000"/>
                        </a:buClr>
                        <a:buSzPts val="2000"/>
                        <a:buFont typeface="Arial"/>
                        <a:buNone/>
                      </a:pPr>
                      <a:r>
                        <a:rPr lang="en-US" sz="2000" b="1" u="none" strike="noStrike" cap="none"/>
                        <a:t>josé</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0.432956</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Hispanic</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79500">
                <a:tc>
                  <a:txBody>
                    <a:bodyPr/>
                    <a:lstStyle/>
                    <a:p>
                      <a:pPr marL="0" marR="0" lvl="0" indent="0" algn="r" rtl="0">
                        <a:lnSpc>
                          <a:spcPct val="100000"/>
                        </a:lnSpc>
                        <a:spcBef>
                          <a:spcPts val="0"/>
                        </a:spcBef>
                        <a:spcAft>
                          <a:spcPts val="0"/>
                        </a:spcAft>
                        <a:buClr>
                          <a:srgbClr val="000000"/>
                        </a:buClr>
                        <a:buSzPts val="2000"/>
                        <a:buFont typeface="Arial"/>
                        <a:buNone/>
                      </a:pPr>
                      <a:r>
                        <a:rPr lang="en-US" sz="2000" b="1" u="none" strike="noStrike" cap="none"/>
                        <a:t>luciana</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1.086073</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Hispanic</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04"/>
                  </a:ext>
                </a:extLst>
              </a:tr>
              <a:tr h="179500">
                <a:tc>
                  <a:txBody>
                    <a:bodyPr/>
                    <a:lstStyle/>
                    <a:p>
                      <a:pPr marL="0" marR="0" lvl="0" indent="0" algn="r" rtl="0">
                        <a:lnSpc>
                          <a:spcPct val="100000"/>
                        </a:lnSpc>
                        <a:spcBef>
                          <a:spcPts val="0"/>
                        </a:spcBef>
                        <a:spcAft>
                          <a:spcPts val="0"/>
                        </a:spcAft>
                        <a:buClr>
                          <a:srgbClr val="000000"/>
                        </a:buClr>
                        <a:buSzPts val="2000"/>
                        <a:buFont typeface="Arial"/>
                        <a:buNone/>
                      </a:pPr>
                      <a:r>
                        <a:rPr lang="en-US" sz="2000" b="1" u="none" strike="noStrike" cap="none"/>
                        <a:t>hank</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0.391858</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White</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79500">
                <a:tc>
                  <a:txBody>
                    <a:bodyPr/>
                    <a:lstStyle/>
                    <a:p>
                      <a:pPr marL="0" marR="0" lvl="0" indent="0" algn="r" rtl="0">
                        <a:lnSpc>
                          <a:spcPct val="100000"/>
                        </a:lnSpc>
                        <a:spcBef>
                          <a:spcPts val="0"/>
                        </a:spcBef>
                        <a:spcAft>
                          <a:spcPts val="0"/>
                        </a:spcAft>
                        <a:buClr>
                          <a:srgbClr val="000000"/>
                        </a:buClr>
                        <a:buSzPts val="2000"/>
                        <a:buFont typeface="Arial"/>
                        <a:buNone/>
                      </a:pPr>
                      <a:r>
                        <a:rPr lang="en-US" sz="2000" b="1" u="none" strike="noStrike" cap="none"/>
                        <a:t>megan</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2.158679</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White</a:t>
                      </a:r>
                      <a:endParaRPr sz="1400" u="none" strike="noStrike" cap="none"/>
                    </a:p>
                  </a:txBody>
                  <a:tcPr marL="44875" marR="44875" marT="22425" marB="22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F5F5"/>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81864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Sentiment of names</a:t>
            </a:r>
            <a:endParaRPr/>
          </a:p>
        </p:txBody>
      </p:sp>
      <p:pic>
        <p:nvPicPr>
          <p:cNvPr id="497" name="Google Shape;497;p43"/>
          <p:cNvPicPr preferRelativeResize="0">
            <a:picLocks noGrp="1"/>
          </p:cNvPicPr>
          <p:nvPr>
            <p:ph type="body" idx="1"/>
          </p:nvPr>
        </p:nvPicPr>
        <p:blipFill rotWithShape="1">
          <a:blip r:embed="rId3">
            <a:alphaModFix/>
          </a:blip>
          <a:srcRect/>
          <a:stretch/>
        </p:blipFill>
        <p:spPr>
          <a:xfrm>
            <a:off x="1934829" y="1146175"/>
            <a:ext cx="8330279" cy="4979988"/>
          </a:xfrm>
          <a:prstGeom prst="rect">
            <a:avLst/>
          </a:prstGeom>
          <a:noFill/>
          <a:ln>
            <a:noFill/>
          </a:ln>
        </p:spPr>
      </p:pic>
    </p:spTree>
    <p:extLst>
      <p:ext uri="{BB962C8B-B14F-4D97-AF65-F5344CB8AC3E}">
        <p14:creationId xmlns:p14="http://schemas.microsoft.com/office/powerpoint/2010/main" val="3950452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4"/>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endParaRPr/>
          </a:p>
        </p:txBody>
      </p:sp>
      <p:pic>
        <p:nvPicPr>
          <p:cNvPr id="503" name="Google Shape;503;p44"/>
          <p:cNvPicPr preferRelativeResize="0">
            <a:picLocks noGrp="1"/>
          </p:cNvPicPr>
          <p:nvPr>
            <p:ph type="body" idx="1"/>
          </p:nvPr>
        </p:nvPicPr>
        <p:blipFill rotWithShape="1">
          <a:blip r:embed="rId3">
            <a:alphaModFix/>
          </a:blip>
          <a:srcRect/>
          <a:stretch/>
        </p:blipFill>
        <p:spPr>
          <a:xfrm>
            <a:off x="2012558" y="1146175"/>
            <a:ext cx="8174821" cy="4979988"/>
          </a:xfrm>
          <a:prstGeom prst="rect">
            <a:avLst/>
          </a:prstGeom>
          <a:noFill/>
          <a:ln>
            <a:noFill/>
          </a:ln>
        </p:spPr>
      </p:pic>
    </p:spTree>
    <p:extLst>
      <p:ext uri="{BB962C8B-B14F-4D97-AF65-F5344CB8AC3E}">
        <p14:creationId xmlns:p14="http://schemas.microsoft.com/office/powerpoint/2010/main" val="3737747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8"/>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Beyond sentiment: Measuring emotion in language</a:t>
            </a:r>
            <a:endParaRPr dirty="0"/>
          </a:p>
        </p:txBody>
      </p:sp>
      <p:sp>
        <p:nvSpPr>
          <p:cNvPr id="397" name="Google Shape;397;p28"/>
          <p:cNvSpPr txBox="1">
            <a:spLocks noGrp="1"/>
          </p:cNvSpPr>
          <p:nvPr>
            <p:ph type="body" idx="2"/>
          </p:nvPr>
        </p:nvSpPr>
        <p:spPr>
          <a:xfrm>
            <a:off x="6197600" y="1243587"/>
            <a:ext cx="5384800" cy="488257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4D5156"/>
              </a:buClr>
              <a:buSzPts val="2800"/>
              <a:buChar char="•"/>
            </a:pPr>
            <a:r>
              <a:rPr lang="en-US" b="0" i="0">
                <a:solidFill>
                  <a:srgbClr val="4D5156"/>
                </a:solidFill>
                <a:latin typeface="Roboto"/>
                <a:ea typeface="Roboto"/>
                <a:cs typeface="Roboto"/>
                <a:sym typeface="Roboto"/>
              </a:rPr>
              <a:t>Emotions are psychological states brought on by thoughts, feelings, behavioural responses, and a degree of pleasure or displeasure. </a:t>
            </a:r>
            <a:endParaRPr/>
          </a:p>
          <a:p>
            <a:pPr marL="742950" lvl="1" indent="-285750" algn="l" rtl="0">
              <a:lnSpc>
                <a:spcPct val="100000"/>
              </a:lnSpc>
              <a:spcBef>
                <a:spcPts val="480"/>
              </a:spcBef>
              <a:spcAft>
                <a:spcPts val="0"/>
              </a:spcAft>
              <a:buClr>
                <a:srgbClr val="3F3F3F"/>
              </a:buClr>
              <a:buSzPts val="2400"/>
              <a:buChar char="–"/>
            </a:pPr>
            <a:r>
              <a:rPr lang="en-US" b="0" i="0">
                <a:solidFill>
                  <a:srgbClr val="3F3F3F"/>
                </a:solidFill>
                <a:latin typeface="Open Sans"/>
                <a:ea typeface="Open Sans"/>
                <a:cs typeface="Open Sans"/>
                <a:sym typeface="Open Sans"/>
              </a:rPr>
              <a:t>E.g., happiness, sadness, surprise, disgust, anger, and fear. </a:t>
            </a:r>
            <a:endParaRPr/>
          </a:p>
          <a:p>
            <a:pPr marL="742950" lvl="1" indent="-285750" algn="l" rtl="0">
              <a:lnSpc>
                <a:spcPct val="100000"/>
              </a:lnSpc>
              <a:spcBef>
                <a:spcPts val="480"/>
              </a:spcBef>
              <a:spcAft>
                <a:spcPts val="0"/>
              </a:spcAft>
              <a:buClr>
                <a:srgbClr val="3F3F3F"/>
              </a:buClr>
              <a:buSzPts val="2400"/>
              <a:buChar char="–"/>
            </a:pPr>
            <a:r>
              <a:rPr lang="en-US" b="0" i="0">
                <a:solidFill>
                  <a:srgbClr val="3F3F3F"/>
                </a:solidFill>
                <a:latin typeface="Open Sans"/>
                <a:ea typeface="Open Sans"/>
                <a:cs typeface="Open Sans"/>
                <a:sym typeface="Open Sans"/>
              </a:rPr>
              <a:t>Positive &amp; negative emotions</a:t>
            </a:r>
            <a:endParaRPr/>
          </a:p>
          <a:p>
            <a:pPr marL="342900" lvl="0" indent="-342900" algn="l" rtl="0">
              <a:lnSpc>
                <a:spcPct val="100000"/>
              </a:lnSpc>
              <a:spcBef>
                <a:spcPts val="560"/>
              </a:spcBef>
              <a:spcAft>
                <a:spcPts val="0"/>
              </a:spcAft>
              <a:buClr>
                <a:srgbClr val="3F3F3F"/>
              </a:buClr>
              <a:buSzPts val="2800"/>
              <a:buChar char="•"/>
            </a:pPr>
            <a:r>
              <a:rPr lang="en-US">
                <a:solidFill>
                  <a:srgbClr val="3F3F3F"/>
                </a:solidFill>
                <a:latin typeface="Open Sans"/>
                <a:ea typeface="Open Sans"/>
                <a:cs typeface="Open Sans"/>
                <a:sym typeface="Open Sans"/>
              </a:rPr>
              <a:t>Can we predict them from text?</a:t>
            </a:r>
            <a:endParaRPr/>
          </a:p>
        </p:txBody>
      </p:sp>
      <p:pic>
        <p:nvPicPr>
          <p:cNvPr id="398" name="Google Shape;398;p28"/>
          <p:cNvPicPr preferRelativeResize="0">
            <a:picLocks noGrp="1"/>
          </p:cNvPicPr>
          <p:nvPr>
            <p:ph type="body" idx="1"/>
          </p:nvPr>
        </p:nvPicPr>
        <p:blipFill rotWithShape="1">
          <a:blip r:embed="rId3">
            <a:alphaModFix/>
          </a:blip>
          <a:srcRect/>
          <a:stretch/>
        </p:blipFill>
        <p:spPr>
          <a:xfrm>
            <a:off x="893034" y="543841"/>
            <a:ext cx="5507766" cy="558232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5"/>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a:t>Language models for emotion recognition</a:t>
            </a:r>
            <a:endParaRPr/>
          </a:p>
        </p:txBody>
      </p:sp>
      <p:pic>
        <p:nvPicPr>
          <p:cNvPr id="509" name="Google Shape;509;p45"/>
          <p:cNvPicPr preferRelativeResize="0">
            <a:picLocks noGrp="1"/>
          </p:cNvPicPr>
          <p:nvPr>
            <p:ph type="body" idx="1"/>
          </p:nvPr>
        </p:nvPicPr>
        <p:blipFill rotWithShape="1">
          <a:blip r:embed="rId3">
            <a:alphaModFix/>
          </a:blip>
          <a:srcRect/>
          <a:stretch/>
        </p:blipFill>
        <p:spPr>
          <a:xfrm>
            <a:off x="1313007" y="2758678"/>
            <a:ext cx="3977985" cy="1851820"/>
          </a:xfrm>
          <a:prstGeom prst="rect">
            <a:avLst/>
          </a:prstGeom>
          <a:noFill/>
          <a:ln>
            <a:noFill/>
          </a:ln>
        </p:spPr>
      </p:pic>
      <p:sp>
        <p:nvSpPr>
          <p:cNvPr id="510" name="Google Shape;510;p45"/>
          <p:cNvSpPr txBox="1">
            <a:spLocks noGrp="1"/>
          </p:cNvSpPr>
          <p:nvPr>
            <p:ph type="body" idx="2"/>
          </p:nvPr>
        </p:nvSpPr>
        <p:spPr>
          <a:xfrm>
            <a:off x="6197600" y="1243587"/>
            <a:ext cx="5384800" cy="488257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Char char="•"/>
            </a:pPr>
            <a:r>
              <a:rPr lang="en-US"/>
              <a:t>learn association between emotion labels and words in a sentence</a:t>
            </a:r>
            <a:endParaRPr/>
          </a:p>
          <a:p>
            <a:pPr marL="342900" lvl="0" indent="-342900" algn="l" rtl="0">
              <a:lnSpc>
                <a:spcPct val="100000"/>
              </a:lnSpc>
              <a:spcBef>
                <a:spcPts val="560"/>
              </a:spcBef>
              <a:spcAft>
                <a:spcPts val="0"/>
              </a:spcAft>
              <a:buClr>
                <a:schemeClr val="dk1"/>
              </a:buClr>
              <a:buSzPts val="2800"/>
              <a:buChar char="•"/>
            </a:pPr>
            <a:r>
              <a:rPr lang="en-US"/>
              <a:t>emotions are not independent; a specific emotive expression can be associated with multiple emotions</a:t>
            </a:r>
            <a:endParaRPr/>
          </a:p>
          <a:p>
            <a:pPr marL="742950" lvl="1" indent="-285750" algn="l" rtl="0">
              <a:lnSpc>
                <a:spcPct val="100000"/>
              </a:lnSpc>
              <a:spcBef>
                <a:spcPts val="480"/>
              </a:spcBef>
              <a:spcAft>
                <a:spcPts val="0"/>
              </a:spcAft>
              <a:buClr>
                <a:schemeClr val="dk1"/>
              </a:buClr>
              <a:buSzPts val="2400"/>
              <a:buChar char="–"/>
            </a:pPr>
            <a:r>
              <a:rPr lang="en-US"/>
              <a:t>E.g., Plutchik’s wheels of emotion: “joy” is close to “love” and “optimism”, instead of “anger” and “sadness”	</a:t>
            </a:r>
            <a:endParaRPr/>
          </a:p>
        </p:txBody>
      </p:sp>
      <p:sp>
        <p:nvSpPr>
          <p:cNvPr id="511" name="Google Shape;511;p45"/>
          <p:cNvSpPr txBox="1"/>
          <p:nvPr/>
        </p:nvSpPr>
        <p:spPr>
          <a:xfrm>
            <a:off x="953030" y="1714655"/>
            <a:ext cx="446563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Example Tweets from SemEval-18 Task 1. GT represents the ground truth labels</a:t>
            </a:r>
            <a:endParaRPr sz="1400" b="0" i="0" u="none" strike="noStrike" cap="none">
              <a:solidFill>
                <a:srgbClr val="000000"/>
              </a:solidFill>
              <a:latin typeface="Arial"/>
              <a:ea typeface="Arial"/>
              <a:cs typeface="Arial"/>
              <a:sym typeface="Arial"/>
            </a:endParaRPr>
          </a:p>
        </p:txBody>
      </p:sp>
      <p:sp>
        <p:nvSpPr>
          <p:cNvPr id="512" name="Google Shape;512;p45"/>
          <p:cNvSpPr txBox="1"/>
          <p:nvPr/>
        </p:nvSpPr>
        <p:spPr>
          <a:xfrm>
            <a:off x="444500" y="5614413"/>
            <a:ext cx="610446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Casting Multi-label Emotion Classification as Span-prediction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https://arxiv.org/abs/2101.10038</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9930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6"/>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SpanEmo: language model for recognizing emotions</a:t>
            </a:r>
            <a:endParaRPr/>
          </a:p>
        </p:txBody>
      </p:sp>
      <p:sp>
        <p:nvSpPr>
          <p:cNvPr id="518" name="Google Shape;518;p46"/>
          <p:cNvSpPr txBox="1">
            <a:spLocks noGrp="1"/>
          </p:cNvSpPr>
          <p:nvPr>
            <p:ph type="body" idx="1"/>
          </p:nvPr>
        </p:nvSpPr>
        <p:spPr>
          <a:xfrm>
            <a:off x="609601" y="3826933"/>
            <a:ext cx="10980929" cy="2299233"/>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lnSpc>
                <a:spcPct val="100000"/>
              </a:lnSpc>
              <a:spcBef>
                <a:spcPts val="0"/>
              </a:spcBef>
              <a:spcAft>
                <a:spcPts val="0"/>
              </a:spcAft>
              <a:buClr>
                <a:schemeClr val="dk1"/>
              </a:buClr>
              <a:buSzPct val="100000"/>
              <a:buChar char="•"/>
            </a:pPr>
            <a:r>
              <a:rPr lang="en-US"/>
              <a:t>Given an input sentence and a set of classes, a base encoder was employed to learn contextualised word representations.</a:t>
            </a:r>
            <a:endParaRPr/>
          </a:p>
          <a:p>
            <a:pPr marL="742950" lvl="1" indent="-285750" algn="l" rtl="0">
              <a:lnSpc>
                <a:spcPct val="100000"/>
              </a:lnSpc>
              <a:spcBef>
                <a:spcPts val="372"/>
              </a:spcBef>
              <a:spcAft>
                <a:spcPts val="0"/>
              </a:spcAft>
              <a:buClr>
                <a:schemeClr val="dk1"/>
              </a:buClr>
              <a:buSzPct val="100000"/>
              <a:buChar char="–"/>
            </a:pPr>
            <a:r>
              <a:rPr lang="en-US"/>
              <a:t>Feeding both segments to the encoder allows it to interpolate between emotion classes and words in the input sentence</a:t>
            </a:r>
            <a:endParaRPr/>
          </a:p>
          <a:p>
            <a:pPr marL="342900" lvl="0" indent="-342900" algn="l" rtl="0">
              <a:lnSpc>
                <a:spcPct val="100000"/>
              </a:lnSpc>
              <a:spcBef>
                <a:spcPts val="434"/>
              </a:spcBef>
              <a:spcAft>
                <a:spcPts val="0"/>
              </a:spcAft>
              <a:buClr>
                <a:schemeClr val="dk1"/>
              </a:buClr>
              <a:buSzPct val="100000"/>
              <a:buChar char="•"/>
            </a:pPr>
            <a:r>
              <a:rPr lang="en-US"/>
              <a:t>feed forward network (FFN) was used to project the learned representations into a single score for each token</a:t>
            </a:r>
            <a:endParaRPr/>
          </a:p>
          <a:p>
            <a:pPr marL="342900" lvl="0" indent="-342900" algn="l" rtl="0">
              <a:lnSpc>
                <a:spcPct val="100000"/>
              </a:lnSpc>
              <a:spcBef>
                <a:spcPts val="434"/>
              </a:spcBef>
              <a:spcAft>
                <a:spcPts val="0"/>
              </a:spcAft>
              <a:buClr>
                <a:schemeClr val="dk1"/>
              </a:buClr>
              <a:buSzPct val="100000"/>
              <a:buChar char="•"/>
            </a:pPr>
            <a:r>
              <a:rPr lang="en-US"/>
              <a:t>use the scores for the label tokens as predictions for the corresponding emotion label.</a:t>
            </a:r>
            <a:endParaRPr/>
          </a:p>
        </p:txBody>
      </p:sp>
      <p:pic>
        <p:nvPicPr>
          <p:cNvPr id="519" name="Google Shape;519;p46"/>
          <p:cNvPicPr preferRelativeResize="0"/>
          <p:nvPr/>
        </p:nvPicPr>
        <p:blipFill rotWithShape="1">
          <a:blip r:embed="rId3">
            <a:alphaModFix/>
          </a:blip>
          <a:srcRect/>
          <a:stretch/>
        </p:blipFill>
        <p:spPr>
          <a:xfrm>
            <a:off x="3869935" y="858838"/>
            <a:ext cx="4130398" cy="2781541"/>
          </a:xfrm>
          <a:prstGeom prst="rect">
            <a:avLst/>
          </a:prstGeom>
          <a:noFill/>
          <a:ln>
            <a:noFill/>
          </a:ln>
        </p:spPr>
      </p:pic>
    </p:spTree>
    <p:extLst>
      <p:ext uri="{BB962C8B-B14F-4D97-AF65-F5344CB8AC3E}">
        <p14:creationId xmlns:p14="http://schemas.microsoft.com/office/powerpoint/2010/main" val="215505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Prejudice: Explicit and implicit bias</a:t>
            </a:r>
            <a:endParaRPr dirty="0"/>
          </a:p>
        </p:txBody>
      </p:sp>
      <p:sp>
        <p:nvSpPr>
          <p:cNvPr id="180" name="Google Shape;180;p3"/>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Clr>
                <a:srgbClr val="202124"/>
              </a:buClr>
              <a:buSzPts val="2800"/>
              <a:buNone/>
            </a:pPr>
            <a:r>
              <a:rPr lang="en-US" dirty="0" err="1">
                <a:solidFill>
                  <a:srgbClr val="202124"/>
                </a:solidFill>
                <a:latin typeface="Calibri"/>
                <a:ea typeface="Calibri"/>
                <a:cs typeface="Calibri"/>
                <a:sym typeface="Calibri"/>
              </a:rPr>
              <a:t>prej·u·dice</a:t>
            </a:r>
            <a:endParaRPr dirty="0">
              <a:solidFill>
                <a:srgbClr val="202124"/>
              </a:solidFill>
              <a:latin typeface="Calibri"/>
              <a:ea typeface="Calibri"/>
              <a:cs typeface="Calibri"/>
              <a:sym typeface="Calibri"/>
            </a:endParaRPr>
          </a:p>
          <a:p>
            <a:pPr marL="342900" lvl="0" indent="-342900" algn="l" rtl="0">
              <a:lnSpc>
                <a:spcPct val="100000"/>
              </a:lnSpc>
              <a:spcBef>
                <a:spcPts val="480"/>
              </a:spcBef>
              <a:spcAft>
                <a:spcPts val="0"/>
              </a:spcAft>
              <a:buClr>
                <a:srgbClr val="202124"/>
              </a:buClr>
              <a:buSzPts val="2400"/>
              <a:buChar char="•"/>
            </a:pPr>
            <a:r>
              <a:rPr lang="en-US" sz="2400" b="0" i="0" dirty="0">
                <a:solidFill>
                  <a:srgbClr val="202124"/>
                </a:solidFill>
                <a:latin typeface="Calibri"/>
                <a:ea typeface="Calibri"/>
                <a:cs typeface="Calibri"/>
                <a:sym typeface="Calibri"/>
              </a:rPr>
              <a:t>preconceived opinion (usually negative) that is not based on reason or actual experience.</a:t>
            </a:r>
            <a:endParaRPr sz="2400" dirty="0">
              <a:solidFill>
                <a:srgbClr val="202124"/>
              </a:solidFill>
              <a:latin typeface="Calibri"/>
              <a:ea typeface="Calibri"/>
              <a:cs typeface="Calibri"/>
              <a:sym typeface="Calibri"/>
            </a:endParaRPr>
          </a:p>
          <a:p>
            <a:pPr marL="342900" lvl="0" indent="-342900" algn="l" rtl="0">
              <a:lnSpc>
                <a:spcPct val="100000"/>
              </a:lnSpc>
              <a:spcBef>
                <a:spcPts val="560"/>
              </a:spcBef>
              <a:spcAft>
                <a:spcPts val="0"/>
              </a:spcAft>
              <a:buClr>
                <a:srgbClr val="202124"/>
              </a:buClr>
              <a:buSzPts val="2800"/>
              <a:buChar char="•"/>
            </a:pPr>
            <a:r>
              <a:rPr lang="en-US" dirty="0">
                <a:solidFill>
                  <a:srgbClr val="202124"/>
                </a:solidFill>
                <a:latin typeface="Calibri"/>
                <a:ea typeface="Calibri"/>
                <a:cs typeface="Calibri"/>
                <a:sym typeface="Calibri"/>
              </a:rPr>
              <a:t>Explicit bias</a:t>
            </a:r>
            <a:endParaRPr dirty="0"/>
          </a:p>
          <a:p>
            <a:pPr marL="742950" lvl="1" indent="-285750" algn="l" rtl="0">
              <a:lnSpc>
                <a:spcPct val="100000"/>
              </a:lnSpc>
              <a:spcBef>
                <a:spcPts val="480"/>
              </a:spcBef>
              <a:spcAft>
                <a:spcPts val="0"/>
              </a:spcAft>
              <a:buClr>
                <a:srgbClr val="202124"/>
              </a:buClr>
              <a:buSzPts val="2400"/>
              <a:buChar char="–"/>
            </a:pPr>
            <a:r>
              <a:rPr lang="en-US" dirty="0">
                <a:solidFill>
                  <a:srgbClr val="202124"/>
                </a:solidFill>
                <a:latin typeface="Calibri"/>
                <a:ea typeface="Calibri"/>
                <a:cs typeface="Calibri"/>
                <a:sym typeface="Calibri"/>
              </a:rPr>
              <a:t>the </a:t>
            </a:r>
            <a:r>
              <a:rPr lang="en-US" b="0" i="0" dirty="0">
                <a:solidFill>
                  <a:srgbClr val="333333"/>
                </a:solidFill>
                <a:latin typeface="Calibri"/>
                <a:ea typeface="Calibri"/>
                <a:cs typeface="Calibri"/>
                <a:sym typeface="Calibri"/>
              </a:rPr>
              <a:t>person is aware of their feelings and attitudes, and intentional in behaviors; Characterized by </a:t>
            </a:r>
            <a:r>
              <a:rPr lang="en-US" dirty="0">
                <a:solidFill>
                  <a:srgbClr val="333333"/>
                </a:solidFill>
                <a:latin typeface="Calibri"/>
                <a:ea typeface="Calibri"/>
                <a:cs typeface="Calibri"/>
                <a:sym typeface="Calibri"/>
              </a:rPr>
              <a:t>prejudice </a:t>
            </a:r>
            <a:r>
              <a:rPr lang="en-US" b="0" i="0" dirty="0">
                <a:solidFill>
                  <a:srgbClr val="333333"/>
                </a:solidFill>
                <a:latin typeface="Calibri"/>
                <a:ea typeface="Calibri"/>
                <a:cs typeface="Calibri"/>
                <a:sym typeface="Calibri"/>
              </a:rPr>
              <a:t>expressed through physical and verbal actions. E.g., “Wome</a:t>
            </a:r>
            <a:r>
              <a:rPr lang="en-US" dirty="0">
                <a:solidFill>
                  <a:srgbClr val="333333"/>
                </a:solidFill>
                <a:latin typeface="Calibri"/>
                <a:ea typeface="Calibri"/>
                <a:cs typeface="Calibri"/>
                <a:sym typeface="Calibri"/>
              </a:rPr>
              <a:t>n who are mothers are not serious about  their research.”</a:t>
            </a:r>
            <a:endParaRPr b="0" i="0" dirty="0">
              <a:solidFill>
                <a:srgbClr val="333333"/>
              </a:solidFill>
              <a:latin typeface="Calibri"/>
              <a:ea typeface="Calibri"/>
              <a:cs typeface="Calibri"/>
              <a:sym typeface="Calibri"/>
            </a:endParaRPr>
          </a:p>
          <a:p>
            <a:pPr marL="342900" lvl="0" indent="-342900" algn="l" rtl="0">
              <a:lnSpc>
                <a:spcPct val="100000"/>
              </a:lnSpc>
              <a:spcBef>
                <a:spcPts val="560"/>
              </a:spcBef>
              <a:spcAft>
                <a:spcPts val="0"/>
              </a:spcAft>
              <a:buClr>
                <a:srgbClr val="333333"/>
              </a:buClr>
              <a:buSzPts val="2800"/>
              <a:buChar char="•"/>
            </a:pPr>
            <a:r>
              <a:rPr lang="en-US" dirty="0">
                <a:solidFill>
                  <a:srgbClr val="333333"/>
                </a:solidFill>
                <a:latin typeface="Calibri"/>
                <a:ea typeface="Calibri"/>
                <a:cs typeface="Calibri"/>
                <a:sym typeface="Calibri"/>
              </a:rPr>
              <a:t>Implicit bias</a:t>
            </a:r>
            <a:endParaRPr dirty="0"/>
          </a:p>
          <a:p>
            <a:pPr marL="742950" lvl="1" indent="-285750" algn="l" rtl="0">
              <a:lnSpc>
                <a:spcPct val="100000"/>
              </a:lnSpc>
              <a:spcBef>
                <a:spcPts val="480"/>
              </a:spcBef>
              <a:spcAft>
                <a:spcPts val="0"/>
              </a:spcAft>
              <a:buClr>
                <a:srgbClr val="333333"/>
              </a:buClr>
              <a:buSzPts val="2400"/>
              <a:buChar char="–"/>
            </a:pPr>
            <a:r>
              <a:rPr lang="en-US" dirty="0">
                <a:solidFill>
                  <a:srgbClr val="333333"/>
                </a:solidFill>
                <a:latin typeface="Calibri"/>
                <a:ea typeface="Calibri"/>
                <a:cs typeface="Calibri"/>
                <a:sym typeface="Calibri"/>
              </a:rPr>
              <a:t>Learned attitudes or stereotypes that exist in our subconscious and can involuntarily affect the way we think and act. E.g., Not inviting female researchers into research collaborations.”</a:t>
            </a:r>
          </a:p>
          <a:p>
            <a:pPr marL="742950" lvl="1" indent="-285750" algn="l" rtl="0">
              <a:lnSpc>
                <a:spcPct val="100000"/>
              </a:lnSpc>
              <a:spcBef>
                <a:spcPts val="480"/>
              </a:spcBef>
              <a:spcAft>
                <a:spcPts val="0"/>
              </a:spcAft>
              <a:buClr>
                <a:srgbClr val="333333"/>
              </a:buClr>
              <a:buSzPts val="2400"/>
              <a:buChar char="–"/>
            </a:pPr>
            <a:r>
              <a:rPr lang="en-US" dirty="0">
                <a:solidFill>
                  <a:srgbClr val="333333"/>
                </a:solidFill>
                <a:latin typeface="Calibri"/>
                <a:ea typeface="Calibri"/>
                <a:cs typeface="Calibri"/>
                <a:sym typeface="Calibri"/>
              </a:rPr>
              <a:t>Other types of stereotypes: age, body image, accent, …</a:t>
            </a:r>
          </a:p>
          <a:p>
            <a:pPr indent="-457200">
              <a:spcBef>
                <a:spcPts val="480"/>
              </a:spcBef>
              <a:buClr>
                <a:srgbClr val="333333"/>
              </a:buClr>
              <a:buSzPts val="2400"/>
            </a:pPr>
            <a:r>
              <a:rPr lang="en-US" dirty="0">
                <a:solidFill>
                  <a:srgbClr val="333333"/>
                </a:solidFill>
              </a:rPr>
              <a:t>These biases are imprinted in our society, including in language.</a:t>
            </a:r>
          </a:p>
          <a:p>
            <a:pPr lvl="1" indent="-457200">
              <a:spcBef>
                <a:spcPts val="480"/>
              </a:spcBef>
              <a:buClr>
                <a:srgbClr val="333333"/>
              </a:buClr>
              <a:buSzPts val="2400"/>
            </a:pPr>
            <a:r>
              <a:rPr lang="en-US" dirty="0">
                <a:solidFill>
                  <a:srgbClr val="333333"/>
                </a:solidFill>
              </a:rPr>
              <a:t>How do we identify/measure biases</a:t>
            </a:r>
          </a:p>
          <a:p>
            <a:pPr lvl="1" indent="-457200">
              <a:spcBef>
                <a:spcPts val="480"/>
              </a:spcBef>
              <a:buClr>
                <a:srgbClr val="333333"/>
              </a:buClr>
              <a:buSzPts val="2400"/>
            </a:pPr>
            <a:r>
              <a:rPr lang="en-US" dirty="0">
                <a:solidFill>
                  <a:srgbClr val="333333"/>
                </a:solidFill>
              </a:rPr>
              <a:t>How do we mitigate biases</a:t>
            </a:r>
          </a:p>
          <a:p>
            <a:pPr marL="0" indent="0">
              <a:spcBef>
                <a:spcPts val="480"/>
              </a:spcBef>
              <a:buClr>
                <a:srgbClr val="333333"/>
              </a:buClr>
              <a:buSzPts val="2400"/>
              <a:buNone/>
            </a:pPr>
            <a:endParaRPr dirty="0"/>
          </a:p>
          <a:p>
            <a:pPr marL="342900" lvl="0" indent="-165100" algn="l" rtl="0">
              <a:lnSpc>
                <a:spcPct val="100000"/>
              </a:lnSpc>
              <a:spcBef>
                <a:spcPts val="560"/>
              </a:spcBef>
              <a:spcAft>
                <a:spcPts val="0"/>
              </a:spcAft>
              <a:buClr>
                <a:schemeClr val="dk1"/>
              </a:buClr>
              <a:buSzPts val="2800"/>
              <a:buNone/>
            </a:pPr>
            <a:endParaRPr dirty="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23"/>
        <p:cNvGrpSpPr/>
        <p:nvPr/>
      </p:nvGrpSpPr>
      <p:grpSpPr>
        <a:xfrm>
          <a:off x="0" y="0"/>
          <a:ext cx="0" cy="0"/>
          <a:chOff x="0" y="0"/>
          <a:chExt cx="0" cy="0"/>
        </a:xfrm>
      </p:grpSpPr>
      <p:sp>
        <p:nvSpPr>
          <p:cNvPr id="524" name="Google Shape;524;p47"/>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Emotions during the Covid-19 pandemic in LA</a:t>
            </a:r>
            <a:endParaRPr/>
          </a:p>
        </p:txBody>
      </p:sp>
      <p:pic>
        <p:nvPicPr>
          <p:cNvPr id="525" name="Google Shape;525;p47" descr="Graphical user interface, chart, diagram&#10;&#10;Description automatically generated"/>
          <p:cNvPicPr preferRelativeResize="0">
            <a:picLocks noGrp="1"/>
          </p:cNvPicPr>
          <p:nvPr>
            <p:ph type="body" idx="1"/>
          </p:nvPr>
        </p:nvPicPr>
        <p:blipFill rotWithShape="1">
          <a:blip r:embed="rId3">
            <a:alphaModFix/>
          </a:blip>
          <a:srcRect b="54064"/>
          <a:stretch/>
        </p:blipFill>
        <p:spPr>
          <a:xfrm>
            <a:off x="799229" y="1138356"/>
            <a:ext cx="10251449" cy="3649076"/>
          </a:xfrm>
          <a:prstGeom prst="rect">
            <a:avLst/>
          </a:prstGeom>
          <a:noFill/>
          <a:ln>
            <a:noFill/>
          </a:ln>
        </p:spPr>
      </p:pic>
      <p:pic>
        <p:nvPicPr>
          <p:cNvPr id="526" name="Google Shape;526;p47"/>
          <p:cNvPicPr preferRelativeResize="0"/>
          <p:nvPr/>
        </p:nvPicPr>
        <p:blipFill rotWithShape="1">
          <a:blip r:embed="rId4">
            <a:alphaModFix/>
          </a:blip>
          <a:srcRect/>
          <a:stretch/>
        </p:blipFill>
        <p:spPr>
          <a:xfrm>
            <a:off x="1880171" y="4879796"/>
            <a:ext cx="5494496" cy="60965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206C-1FB6-BFC8-D4AE-2643D5934911}"/>
              </a:ext>
            </a:extLst>
          </p:cNvPr>
          <p:cNvSpPr>
            <a:spLocks noGrp="1"/>
          </p:cNvSpPr>
          <p:nvPr>
            <p:ph type="title"/>
          </p:nvPr>
        </p:nvSpPr>
        <p:spPr/>
        <p:txBody>
          <a:bodyPr>
            <a:normAutofit fontScale="90000"/>
          </a:bodyPr>
          <a:lstStyle/>
          <a:p>
            <a:pPr algn="l"/>
            <a:r>
              <a:rPr lang="en-US" sz="5300" dirty="0">
                <a:solidFill>
                  <a:schemeClr val="tx1"/>
                </a:solidFill>
                <a:latin typeface="Calibri"/>
              </a:rPr>
              <a:t>Affective</a:t>
            </a:r>
            <a:r>
              <a:rPr lang="en-US" dirty="0">
                <a:solidFill>
                  <a:schemeClr val="tx1"/>
                </a:solidFill>
                <a:latin typeface="Calibri"/>
              </a:rPr>
              <a:t> </a:t>
            </a:r>
            <a:r>
              <a:rPr lang="en-US" sz="5300" dirty="0">
                <a:solidFill>
                  <a:schemeClr val="tx1"/>
                </a:solidFill>
                <a:latin typeface="Calibri"/>
              </a:rPr>
              <a:t>polarization</a:t>
            </a:r>
            <a:r>
              <a:rPr lang="en-US" dirty="0">
                <a:solidFill>
                  <a:schemeClr val="tx1"/>
                </a:solidFill>
                <a:latin typeface="Calibri"/>
              </a:rPr>
              <a:t> </a:t>
            </a:r>
            <a:r>
              <a:rPr lang="en-US" sz="5300" dirty="0">
                <a:solidFill>
                  <a:schemeClr val="tx1"/>
                </a:solidFill>
                <a:latin typeface="Calibri"/>
              </a:rPr>
              <a:t>on</a:t>
            </a:r>
            <a:r>
              <a:rPr lang="en-US" dirty="0">
                <a:solidFill>
                  <a:schemeClr val="tx1"/>
                </a:solidFill>
                <a:latin typeface="Calibri"/>
              </a:rPr>
              <a:t> </a:t>
            </a:r>
            <a:r>
              <a:rPr lang="en-US" sz="5300" dirty="0">
                <a:solidFill>
                  <a:schemeClr val="tx1"/>
                </a:solidFill>
                <a:latin typeface="Calibri"/>
              </a:rPr>
              <a:t>social</a:t>
            </a:r>
            <a:r>
              <a:rPr lang="en-US" dirty="0">
                <a:solidFill>
                  <a:schemeClr val="tx1"/>
                </a:solidFill>
                <a:latin typeface="Calibri"/>
              </a:rPr>
              <a:t> </a:t>
            </a:r>
            <a:r>
              <a:rPr lang="en-US" sz="5300" dirty="0">
                <a:solidFill>
                  <a:schemeClr val="tx1"/>
                </a:solidFill>
                <a:latin typeface="Calibri"/>
              </a:rPr>
              <a:t>media</a:t>
            </a:r>
          </a:p>
        </p:txBody>
      </p:sp>
      <p:sp>
        <p:nvSpPr>
          <p:cNvPr id="3" name="Text Placeholder 2">
            <a:extLst>
              <a:ext uri="{FF2B5EF4-FFF2-40B4-BE49-F238E27FC236}">
                <a16:creationId xmlns:a16="http://schemas.microsoft.com/office/drawing/2014/main" id="{EA70133F-602C-FF47-CB3F-67668B4657B6}"/>
              </a:ext>
            </a:extLst>
          </p:cNvPr>
          <p:cNvSpPr>
            <a:spLocks noGrp="1"/>
          </p:cNvSpPr>
          <p:nvPr>
            <p:ph type="body" idx="1"/>
          </p:nvPr>
        </p:nvSpPr>
        <p:spPr>
          <a:xfrm>
            <a:off x="452320" y="1063689"/>
            <a:ext cx="6075031" cy="4848535"/>
          </a:xfrm>
        </p:spPr>
        <p:txBody>
          <a:bodyPr>
            <a:normAutofit fontScale="85000" lnSpcReduction="10000"/>
          </a:bodyPr>
          <a:lstStyle/>
          <a:p>
            <a:pPr marL="169329" indent="0">
              <a:lnSpc>
                <a:spcPct val="100000"/>
              </a:lnSpc>
              <a:buSzPts val="1600"/>
              <a:buNone/>
            </a:pPr>
            <a:r>
              <a:rPr lang="en-US" sz="2400" b="1" dirty="0">
                <a:latin typeface="+mn-lt"/>
              </a:rPr>
              <a:t>Does affective polarization show up in online interactions between partisans</a:t>
            </a:r>
            <a:r>
              <a:rPr lang="en-US" sz="2400" dirty="0">
                <a:latin typeface="+mn-lt"/>
              </a:rPr>
              <a:t>?</a:t>
            </a:r>
          </a:p>
          <a:p>
            <a:pPr indent="-440256">
              <a:lnSpc>
                <a:spcPct val="120000"/>
              </a:lnSpc>
              <a:buSzPts val="1600"/>
              <a:buFont typeface="Calibri"/>
              <a:buChar char="○"/>
            </a:pPr>
            <a:r>
              <a:rPr lang="en-US" sz="2400" dirty="0">
                <a:latin typeface="+mn-lt"/>
              </a:rPr>
              <a:t>In-group love: Positive emotions in replies</a:t>
            </a:r>
          </a:p>
          <a:p>
            <a:pPr indent="-440256">
              <a:lnSpc>
                <a:spcPct val="120000"/>
              </a:lnSpc>
              <a:buSzPts val="1600"/>
              <a:buFont typeface="Calibri"/>
              <a:buChar char="○"/>
            </a:pPr>
            <a:r>
              <a:rPr lang="en-US" sz="2400" dirty="0">
                <a:latin typeface="+mn-lt"/>
              </a:rPr>
              <a:t>Out-group hate: Negative emotions, toxicity in reply interactions</a:t>
            </a:r>
            <a:endParaRPr lang="en-US" sz="2400" b="1" dirty="0">
              <a:latin typeface="+mn-lt"/>
            </a:endParaRPr>
          </a:p>
          <a:p>
            <a:pPr marL="0" indent="0">
              <a:lnSpc>
                <a:spcPct val="120000"/>
              </a:lnSpc>
              <a:buNone/>
            </a:pPr>
            <a:r>
              <a:rPr lang="en-US" sz="2400" b="1" dirty="0">
                <a:latin typeface="+mn-lt"/>
              </a:rPr>
              <a:t>Social Media Data</a:t>
            </a:r>
          </a:p>
          <a:p>
            <a:pPr indent="-457189">
              <a:spcBef>
                <a:spcPts val="1600"/>
              </a:spcBef>
              <a:buSzPts val="1800"/>
              <a:buFont typeface="Courier New" panose="02070309020205020404" pitchFamily="49" charset="0"/>
              <a:buChar char="o"/>
            </a:pPr>
            <a:r>
              <a:rPr lang="en-US" sz="2600" dirty="0">
                <a:latin typeface="+mn-lt"/>
              </a:rPr>
              <a:t>“Roe v Wade” tweets</a:t>
            </a:r>
          </a:p>
          <a:p>
            <a:pPr lvl="1" indent="-440256">
              <a:lnSpc>
                <a:spcPct val="100000"/>
              </a:lnSpc>
              <a:buSzPts val="1600"/>
              <a:buFont typeface="Calibri"/>
              <a:buChar char="○"/>
            </a:pPr>
            <a:r>
              <a:rPr lang="en-US" sz="2200" dirty="0">
                <a:latin typeface="+mn-lt"/>
              </a:rPr>
              <a:t>abortion-related keywords</a:t>
            </a:r>
          </a:p>
          <a:p>
            <a:pPr lvl="1" indent="-440256">
              <a:lnSpc>
                <a:spcPct val="100000"/>
              </a:lnSpc>
              <a:buSzPts val="1600"/>
              <a:buFont typeface="Calibri"/>
              <a:buChar char="○"/>
            </a:pPr>
            <a:r>
              <a:rPr lang="en-US" sz="2200" dirty="0">
                <a:latin typeface="+mn-lt"/>
              </a:rPr>
              <a:t>35.7M tweets, 6.4M users</a:t>
            </a:r>
          </a:p>
          <a:p>
            <a:pPr indent="-457189">
              <a:buSzPts val="1800"/>
              <a:buFont typeface="Courier New" panose="02070309020205020404" pitchFamily="49" charset="0"/>
              <a:buChar char="o"/>
            </a:pPr>
            <a:r>
              <a:rPr lang="en-US" sz="2600" dirty="0">
                <a:latin typeface="+mn-lt"/>
              </a:rPr>
              <a:t>“COVID-19” tweets</a:t>
            </a:r>
          </a:p>
          <a:p>
            <a:pPr lvl="1" indent="-440256">
              <a:lnSpc>
                <a:spcPct val="100000"/>
              </a:lnSpc>
              <a:buSzPts val="1600"/>
              <a:buFont typeface="Calibri"/>
              <a:buChar char="○"/>
            </a:pPr>
            <a:r>
              <a:rPr lang="en-US" sz="2200" dirty="0">
                <a:latin typeface="+mn-lt"/>
              </a:rPr>
              <a:t>pandemic-related keywords</a:t>
            </a:r>
          </a:p>
          <a:p>
            <a:pPr lvl="1" indent="-440256">
              <a:lnSpc>
                <a:spcPct val="100000"/>
              </a:lnSpc>
              <a:buSzPts val="1600"/>
              <a:buFont typeface="Calibri"/>
              <a:buChar char="○"/>
            </a:pPr>
            <a:r>
              <a:rPr lang="en-US" sz="2200" dirty="0">
                <a:latin typeface="+mn-lt"/>
              </a:rPr>
              <a:t>5.2M tweets, 2.2M users</a:t>
            </a:r>
          </a:p>
          <a:p>
            <a:pPr indent="-440256">
              <a:buSzPts val="1600"/>
              <a:buFont typeface="Calibri"/>
              <a:buChar char="○"/>
            </a:pPr>
            <a:r>
              <a:rPr lang="en-US" sz="2467" dirty="0">
                <a:latin typeface="+mn-lt"/>
              </a:rPr>
              <a:t>2017 French election tweets</a:t>
            </a:r>
          </a:p>
          <a:p>
            <a:pPr lvl="1" indent="-440256">
              <a:buSzPts val="1600"/>
              <a:buFont typeface="Calibri"/>
              <a:buChar char="○"/>
            </a:pPr>
            <a:r>
              <a:rPr lang="en-US" sz="2200" dirty="0">
                <a:latin typeface="+mn-lt"/>
              </a:rPr>
              <a:t>election-related keywords, tweets in French</a:t>
            </a:r>
          </a:p>
          <a:p>
            <a:pPr indent="-440256">
              <a:buSzPts val="1600"/>
              <a:buFont typeface="Calibri"/>
              <a:buChar char="○"/>
            </a:pPr>
            <a:r>
              <a:rPr lang="en-US" sz="2600" dirty="0">
                <a:latin typeface="+mn-lt"/>
              </a:rPr>
              <a:t>Labeled users as liberal or conservative* </a:t>
            </a:r>
          </a:p>
        </p:txBody>
      </p:sp>
      <p:sp>
        <p:nvSpPr>
          <p:cNvPr id="5" name="Cloud 4">
            <a:extLst>
              <a:ext uri="{FF2B5EF4-FFF2-40B4-BE49-F238E27FC236}">
                <a16:creationId xmlns:a16="http://schemas.microsoft.com/office/drawing/2014/main" id="{6CFCC0B5-FE05-F658-2B72-2EDAA73402F0}"/>
              </a:ext>
            </a:extLst>
          </p:cNvPr>
          <p:cNvSpPr/>
          <p:nvPr/>
        </p:nvSpPr>
        <p:spPr>
          <a:xfrm rot="11013002">
            <a:off x="6507726" y="1539945"/>
            <a:ext cx="2798850" cy="3356925"/>
          </a:xfrm>
          <a:prstGeom prst="cloud">
            <a:avLst/>
          </a:prstGeom>
          <a:solidFill>
            <a:schemeClr val="tx2">
              <a:lumMod val="20000"/>
              <a:lumOff val="80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loud 5">
            <a:extLst>
              <a:ext uri="{FF2B5EF4-FFF2-40B4-BE49-F238E27FC236}">
                <a16:creationId xmlns:a16="http://schemas.microsoft.com/office/drawing/2014/main" id="{A17452FA-8904-E48A-D92C-539B0D46514B}"/>
              </a:ext>
            </a:extLst>
          </p:cNvPr>
          <p:cNvSpPr/>
          <p:nvPr/>
        </p:nvSpPr>
        <p:spPr>
          <a:xfrm>
            <a:off x="9618133" y="1636889"/>
            <a:ext cx="2336800" cy="3213324"/>
          </a:xfrm>
          <a:prstGeom prst="cloud">
            <a:avLst/>
          </a:prstGeom>
          <a:solidFill>
            <a:srgbClr val="FFCCFF"/>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Office worker female outline">
            <a:extLst>
              <a:ext uri="{FF2B5EF4-FFF2-40B4-BE49-F238E27FC236}">
                <a16:creationId xmlns:a16="http://schemas.microsoft.com/office/drawing/2014/main" id="{D59F5842-FF8E-2083-5BF5-912CA18CDB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6133" y="3318347"/>
            <a:ext cx="769920" cy="769920"/>
          </a:xfrm>
          <a:prstGeom prst="rect">
            <a:avLst/>
          </a:prstGeom>
        </p:spPr>
      </p:pic>
      <p:pic>
        <p:nvPicPr>
          <p:cNvPr id="13" name="Graphic 12" descr="Male profile outline">
            <a:extLst>
              <a:ext uri="{FF2B5EF4-FFF2-40B4-BE49-F238E27FC236}">
                <a16:creationId xmlns:a16="http://schemas.microsoft.com/office/drawing/2014/main" id="{DE3F9026-C937-5691-77FB-9D8C3F5AC5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944" y="2600878"/>
            <a:ext cx="693533" cy="693533"/>
          </a:xfrm>
          <a:prstGeom prst="rect">
            <a:avLst/>
          </a:prstGeom>
        </p:spPr>
      </p:pic>
      <p:pic>
        <p:nvPicPr>
          <p:cNvPr id="15" name="Graphic 14" descr="Female Profile outline">
            <a:extLst>
              <a:ext uri="{FF2B5EF4-FFF2-40B4-BE49-F238E27FC236}">
                <a16:creationId xmlns:a16="http://schemas.microsoft.com/office/drawing/2014/main" id="{803D75B1-D216-B26A-D5CC-C509E84253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92299" y="3741500"/>
            <a:ext cx="693534" cy="693534"/>
          </a:xfrm>
          <a:prstGeom prst="rect">
            <a:avLst/>
          </a:prstGeom>
        </p:spPr>
      </p:pic>
      <p:pic>
        <p:nvPicPr>
          <p:cNvPr id="17" name="Graphic 16" descr="School boy outline">
            <a:extLst>
              <a:ext uri="{FF2B5EF4-FFF2-40B4-BE49-F238E27FC236}">
                <a16:creationId xmlns:a16="http://schemas.microsoft.com/office/drawing/2014/main" id="{53DBF173-CF5D-9025-B50B-EC6DD467DB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65737" y="2119614"/>
            <a:ext cx="799125" cy="799125"/>
          </a:xfrm>
          <a:prstGeom prst="rect">
            <a:avLst/>
          </a:prstGeom>
        </p:spPr>
      </p:pic>
      <p:pic>
        <p:nvPicPr>
          <p:cNvPr id="18" name="Graphic 17" descr="Male profile outline">
            <a:extLst>
              <a:ext uri="{FF2B5EF4-FFF2-40B4-BE49-F238E27FC236}">
                <a16:creationId xmlns:a16="http://schemas.microsoft.com/office/drawing/2014/main" id="{7E2FF6C4-0841-3312-F8D2-9FA9E6566D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12311" y="3228920"/>
            <a:ext cx="693533" cy="693533"/>
          </a:xfrm>
          <a:prstGeom prst="rect">
            <a:avLst/>
          </a:prstGeom>
        </p:spPr>
      </p:pic>
      <p:cxnSp>
        <p:nvCxnSpPr>
          <p:cNvPr id="21" name="Connector: Curved 20">
            <a:extLst>
              <a:ext uri="{FF2B5EF4-FFF2-40B4-BE49-F238E27FC236}">
                <a16:creationId xmlns:a16="http://schemas.microsoft.com/office/drawing/2014/main" id="{6BC09D03-ED34-5701-2B88-AC4E3FB8FF72}"/>
              </a:ext>
            </a:extLst>
          </p:cNvPr>
          <p:cNvCxnSpPr>
            <a:cxnSpLocks/>
            <a:stCxn id="18" idx="2"/>
          </p:cNvCxnSpPr>
          <p:nvPr/>
        </p:nvCxnSpPr>
        <p:spPr>
          <a:xfrm rot="16200000" flipH="1">
            <a:off x="7542897" y="3638633"/>
            <a:ext cx="165819" cy="733457"/>
          </a:xfrm>
          <a:prstGeom prst="curvedConnector2">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EE3B3059-8446-FE91-DE02-40BF3C2FBA98}"/>
              </a:ext>
            </a:extLst>
          </p:cNvPr>
          <p:cNvCxnSpPr>
            <a:cxnSpLocks/>
            <a:stCxn id="11" idx="3"/>
            <a:endCxn id="17" idx="2"/>
          </p:cNvCxnSpPr>
          <p:nvPr/>
        </p:nvCxnSpPr>
        <p:spPr>
          <a:xfrm flipV="1">
            <a:off x="10896053" y="2918739"/>
            <a:ext cx="569247" cy="784568"/>
          </a:xfrm>
          <a:prstGeom prst="curvedConnector2">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679D08C-1AA9-0521-689F-75A0756B0D53}"/>
              </a:ext>
            </a:extLst>
          </p:cNvPr>
          <p:cNvCxnSpPr>
            <a:cxnSpLocks/>
            <a:endCxn id="17" idx="0"/>
          </p:cNvCxnSpPr>
          <p:nvPr/>
        </p:nvCxnSpPr>
        <p:spPr>
          <a:xfrm flipV="1">
            <a:off x="8784477" y="2119614"/>
            <a:ext cx="2680823" cy="836689"/>
          </a:xfrm>
          <a:prstGeom prst="curvedConnector4">
            <a:avLst>
              <a:gd name="adj1" fmla="val 42548"/>
              <a:gd name="adj2" fmla="val 127322"/>
            </a:avLst>
          </a:prstGeom>
          <a:ln w="571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83EA5779-4554-95DD-62E7-80FECBE788AA}"/>
              </a:ext>
            </a:extLst>
          </p:cNvPr>
          <p:cNvCxnSpPr>
            <a:cxnSpLocks/>
            <a:stCxn id="11" idx="2"/>
            <a:endCxn id="15" idx="0"/>
          </p:cNvCxnSpPr>
          <p:nvPr/>
        </p:nvCxnSpPr>
        <p:spPr>
          <a:xfrm rot="5400000" flipH="1">
            <a:off x="9201696" y="2778871"/>
            <a:ext cx="346767" cy="2272027"/>
          </a:xfrm>
          <a:prstGeom prst="curvedConnector5">
            <a:avLst>
              <a:gd name="adj1" fmla="val -65923"/>
              <a:gd name="adj2" fmla="val 50841"/>
              <a:gd name="adj3" fmla="val 165923"/>
            </a:avLst>
          </a:prstGeom>
          <a:ln w="571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E2A0A37-494C-2CFF-6A3B-2F533C5F20B7}"/>
              </a:ext>
            </a:extLst>
          </p:cNvPr>
          <p:cNvSpPr txBox="1"/>
          <p:nvPr/>
        </p:nvSpPr>
        <p:spPr>
          <a:xfrm>
            <a:off x="9014799" y="4891730"/>
            <a:ext cx="2788356" cy="958660"/>
          </a:xfrm>
          <a:prstGeom prst="rect">
            <a:avLst/>
          </a:prstGeom>
          <a:solidFill>
            <a:schemeClr val="bg1"/>
          </a:solidFill>
        </p:spPr>
        <p:txBody>
          <a:bodyPr wrap="square" rtlCol="0">
            <a:spAutoFit/>
          </a:bodyPr>
          <a:lstStyle/>
          <a:p>
            <a:pPr>
              <a:lnSpc>
                <a:spcPct val="150000"/>
              </a:lnSpc>
            </a:pPr>
            <a:r>
              <a:rPr lang="en-US" sz="2000" dirty="0"/>
              <a:t>In-group replies</a:t>
            </a:r>
          </a:p>
          <a:p>
            <a:pPr>
              <a:lnSpc>
                <a:spcPct val="150000"/>
              </a:lnSpc>
            </a:pPr>
            <a:r>
              <a:rPr lang="en-US" sz="2000" dirty="0"/>
              <a:t>Out-group replies</a:t>
            </a:r>
          </a:p>
        </p:txBody>
      </p:sp>
      <p:cxnSp>
        <p:nvCxnSpPr>
          <p:cNvPr id="41" name="Connector: Curved 40">
            <a:extLst>
              <a:ext uri="{FF2B5EF4-FFF2-40B4-BE49-F238E27FC236}">
                <a16:creationId xmlns:a16="http://schemas.microsoft.com/office/drawing/2014/main" id="{E299A09E-B2D4-4716-5F11-FB15233AB79F}"/>
              </a:ext>
            </a:extLst>
          </p:cNvPr>
          <p:cNvCxnSpPr>
            <a:cxnSpLocks/>
          </p:cNvCxnSpPr>
          <p:nvPr/>
        </p:nvCxnSpPr>
        <p:spPr>
          <a:xfrm flipV="1">
            <a:off x="8216408" y="5173700"/>
            <a:ext cx="713542" cy="7708"/>
          </a:xfrm>
          <a:prstGeom prst="curvedConnector3">
            <a:avLst>
              <a:gd name="adj1" fmla="val 50000"/>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3988C906-39AD-2DB1-74E1-3A48EFAF4D2B}"/>
              </a:ext>
            </a:extLst>
          </p:cNvPr>
          <p:cNvCxnSpPr>
            <a:cxnSpLocks/>
          </p:cNvCxnSpPr>
          <p:nvPr/>
        </p:nvCxnSpPr>
        <p:spPr>
          <a:xfrm flipV="1">
            <a:off x="8216408" y="5564662"/>
            <a:ext cx="713542" cy="7708"/>
          </a:xfrm>
          <a:prstGeom prst="curvedConnector3">
            <a:avLst>
              <a:gd name="adj1" fmla="val 31015"/>
            </a:avLst>
          </a:prstGeom>
          <a:ln w="571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E1049E1-7FDC-9E7D-41D6-CCE1DE8830A0}"/>
              </a:ext>
            </a:extLst>
          </p:cNvPr>
          <p:cNvSpPr/>
          <p:nvPr/>
        </p:nvSpPr>
        <p:spPr>
          <a:xfrm>
            <a:off x="7992533" y="4957303"/>
            <a:ext cx="3427609" cy="916194"/>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9DC970E-BC91-5B64-28C9-0EF4F3EC323B}"/>
              </a:ext>
            </a:extLst>
          </p:cNvPr>
          <p:cNvSpPr txBox="1"/>
          <p:nvPr/>
        </p:nvSpPr>
        <p:spPr>
          <a:xfrm>
            <a:off x="7331026" y="2236156"/>
            <a:ext cx="998991" cy="400110"/>
          </a:xfrm>
          <a:prstGeom prst="rect">
            <a:avLst/>
          </a:prstGeom>
          <a:noFill/>
        </p:spPr>
        <p:txBody>
          <a:bodyPr wrap="none" rtlCol="0">
            <a:spAutoFit/>
          </a:bodyPr>
          <a:lstStyle/>
          <a:p>
            <a:r>
              <a:rPr lang="en-US" sz="2000" dirty="0">
                <a:solidFill>
                  <a:schemeClr val="accent1">
                    <a:lumMod val="75000"/>
                  </a:schemeClr>
                </a:solidFill>
              </a:rPr>
              <a:t>liberals</a:t>
            </a:r>
          </a:p>
        </p:txBody>
      </p:sp>
      <p:sp>
        <p:nvSpPr>
          <p:cNvPr id="49" name="TextBox 48">
            <a:extLst>
              <a:ext uri="{FF2B5EF4-FFF2-40B4-BE49-F238E27FC236}">
                <a16:creationId xmlns:a16="http://schemas.microsoft.com/office/drawing/2014/main" id="{63E90121-DCB0-FB84-1808-34C346726FFC}"/>
              </a:ext>
            </a:extLst>
          </p:cNvPr>
          <p:cNvSpPr txBox="1"/>
          <p:nvPr/>
        </p:nvSpPr>
        <p:spPr>
          <a:xfrm>
            <a:off x="9739922" y="2776436"/>
            <a:ext cx="1752403" cy="400110"/>
          </a:xfrm>
          <a:prstGeom prst="rect">
            <a:avLst/>
          </a:prstGeom>
          <a:noFill/>
        </p:spPr>
        <p:txBody>
          <a:bodyPr wrap="none" rtlCol="0">
            <a:spAutoFit/>
          </a:bodyPr>
          <a:lstStyle/>
          <a:p>
            <a:r>
              <a:rPr lang="en-US" sz="2000" dirty="0">
                <a:solidFill>
                  <a:srgbClr val="C00000"/>
                </a:solidFill>
              </a:rPr>
              <a:t>conservatives</a:t>
            </a:r>
          </a:p>
        </p:txBody>
      </p:sp>
      <p:sp>
        <p:nvSpPr>
          <p:cNvPr id="52" name="TextBox 51">
            <a:extLst>
              <a:ext uri="{FF2B5EF4-FFF2-40B4-BE49-F238E27FC236}">
                <a16:creationId xmlns:a16="http://schemas.microsoft.com/office/drawing/2014/main" id="{0B094F67-A531-3318-AD0E-682FE18640E5}"/>
              </a:ext>
            </a:extLst>
          </p:cNvPr>
          <p:cNvSpPr txBox="1"/>
          <p:nvPr/>
        </p:nvSpPr>
        <p:spPr>
          <a:xfrm>
            <a:off x="7931582" y="1063791"/>
            <a:ext cx="3393878" cy="400110"/>
          </a:xfrm>
          <a:prstGeom prst="rect">
            <a:avLst/>
          </a:prstGeom>
          <a:noFill/>
        </p:spPr>
        <p:txBody>
          <a:bodyPr wrap="none" rtlCol="0">
            <a:spAutoFit/>
          </a:bodyPr>
          <a:lstStyle/>
          <a:p>
            <a:r>
              <a:rPr lang="en-US" sz="2000" b="1" dirty="0">
                <a:solidFill>
                  <a:schemeClr val="tx1">
                    <a:lumMod val="50000"/>
                    <a:lumOff val="50000"/>
                  </a:schemeClr>
                </a:solidFill>
                <a:latin typeface="Calibri" panose="020F0502020204030204" pitchFamily="34" charset="0"/>
                <a:cs typeface="Calibri" panose="020F0502020204030204" pitchFamily="34" charset="0"/>
              </a:rPr>
              <a:t>Emotions of reply interactions</a:t>
            </a:r>
          </a:p>
        </p:txBody>
      </p:sp>
      <p:sp>
        <p:nvSpPr>
          <p:cNvPr id="7" name="TextBox 6">
            <a:extLst>
              <a:ext uri="{FF2B5EF4-FFF2-40B4-BE49-F238E27FC236}">
                <a16:creationId xmlns:a16="http://schemas.microsoft.com/office/drawing/2014/main" id="{144860D2-F78A-9CA6-05A1-6F6B588C234E}"/>
              </a:ext>
            </a:extLst>
          </p:cNvPr>
          <p:cNvSpPr txBox="1"/>
          <p:nvPr/>
        </p:nvSpPr>
        <p:spPr>
          <a:xfrm>
            <a:off x="301244" y="5751355"/>
            <a:ext cx="7152502" cy="523220"/>
          </a:xfrm>
          <a:prstGeom prst="rect">
            <a:avLst/>
          </a:prstGeom>
          <a:solidFill>
            <a:schemeClr val="bg1"/>
          </a:solidFill>
        </p:spPr>
        <p:txBody>
          <a:bodyPr wrap="square">
            <a:spAutoFit/>
          </a:bodyPr>
          <a:lstStyle/>
          <a:p>
            <a:r>
              <a:rPr lang="en-US" sz="1400" dirty="0">
                <a:solidFill>
                  <a:srgbClr val="222222"/>
                </a:solidFill>
                <a:latin typeface="Arial" panose="020B0604020202020204" pitchFamily="34" charset="0"/>
              </a:rPr>
              <a:t>*</a:t>
            </a:r>
            <a:r>
              <a:rPr lang="en-US" sz="1400" b="0" i="0" dirty="0">
                <a:solidFill>
                  <a:srgbClr val="222222"/>
                </a:solidFill>
                <a:effectLst/>
                <a:latin typeface="Arial" panose="020B0604020202020204" pitchFamily="34" charset="0"/>
              </a:rPr>
              <a:t> Rao et al. (2021). Political partisanship and </a:t>
            </a:r>
            <a:r>
              <a:rPr lang="en-US" sz="1400" b="0" i="0" dirty="0" err="1">
                <a:solidFill>
                  <a:srgbClr val="222222"/>
                </a:solidFill>
                <a:effectLst/>
                <a:latin typeface="Arial" panose="020B0604020202020204" pitchFamily="34" charset="0"/>
              </a:rPr>
              <a:t>antiscience</a:t>
            </a:r>
            <a:r>
              <a:rPr lang="en-US" sz="1400" b="0" i="0" dirty="0">
                <a:solidFill>
                  <a:srgbClr val="222222"/>
                </a:solidFill>
                <a:effectLst/>
                <a:latin typeface="Arial" panose="020B0604020202020204" pitchFamily="34" charset="0"/>
              </a:rPr>
              <a:t> attitudes in online discussions about COVID-19: Twitter content analysis. </a:t>
            </a:r>
            <a:r>
              <a:rPr lang="en-US" sz="1400" b="0" i="1" dirty="0">
                <a:solidFill>
                  <a:srgbClr val="222222"/>
                </a:solidFill>
                <a:effectLst/>
                <a:latin typeface="Arial" panose="020B0604020202020204" pitchFamily="34" charset="0"/>
              </a:rPr>
              <a:t>JMIR</a:t>
            </a:r>
            <a:r>
              <a:rPr lang="en-US" sz="1400" b="0" i="0" dirty="0">
                <a:solidFill>
                  <a:srgbClr val="222222"/>
                </a:solidFill>
                <a:effectLst/>
                <a:latin typeface="Arial" panose="020B0604020202020204" pitchFamily="34" charset="0"/>
              </a:rPr>
              <a:t>, </a:t>
            </a:r>
            <a:r>
              <a:rPr lang="en-US" sz="1400" b="0" i="1" dirty="0">
                <a:solidFill>
                  <a:srgbClr val="222222"/>
                </a:solidFill>
                <a:effectLst/>
                <a:latin typeface="Arial" panose="020B0604020202020204" pitchFamily="34" charset="0"/>
              </a:rPr>
              <a:t>23</a:t>
            </a:r>
            <a:r>
              <a:rPr lang="en-US" sz="1400" b="0" i="0" dirty="0">
                <a:solidFill>
                  <a:srgbClr val="222222"/>
                </a:solidFill>
                <a:effectLst/>
                <a:latin typeface="Arial" panose="020B0604020202020204" pitchFamily="34" charset="0"/>
              </a:rPr>
              <a:t>(6), e26692.</a:t>
            </a:r>
            <a:endParaRPr lang="en-US" sz="1400" dirty="0"/>
          </a:p>
        </p:txBody>
      </p:sp>
    </p:spTree>
    <p:extLst>
      <p:ext uri="{BB962C8B-B14F-4D97-AF65-F5344CB8AC3E}">
        <p14:creationId xmlns:p14="http://schemas.microsoft.com/office/powerpoint/2010/main" val="2400740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2E1458E-56E2-C552-50CD-8B9AA95B43E9}"/>
              </a:ext>
            </a:extLst>
          </p:cNvPr>
          <p:cNvPicPr>
            <a:picLocks noChangeAspect="1"/>
          </p:cNvPicPr>
          <p:nvPr/>
        </p:nvPicPr>
        <p:blipFill>
          <a:blip r:embed="rId2"/>
          <a:stretch>
            <a:fillRect/>
          </a:stretch>
        </p:blipFill>
        <p:spPr>
          <a:xfrm>
            <a:off x="6236207" y="4623629"/>
            <a:ext cx="5794717" cy="1910463"/>
          </a:xfrm>
          <a:prstGeom prst="rect">
            <a:avLst/>
          </a:prstGeom>
        </p:spPr>
      </p:pic>
      <p:sp>
        <p:nvSpPr>
          <p:cNvPr id="2" name="Title 1">
            <a:extLst>
              <a:ext uri="{FF2B5EF4-FFF2-40B4-BE49-F238E27FC236}">
                <a16:creationId xmlns:a16="http://schemas.microsoft.com/office/drawing/2014/main" id="{1684202A-6B91-9253-4910-F28179D55CE5}"/>
              </a:ext>
            </a:extLst>
          </p:cNvPr>
          <p:cNvSpPr>
            <a:spLocks noGrp="1"/>
          </p:cNvSpPr>
          <p:nvPr>
            <p:ph type="title"/>
          </p:nvPr>
        </p:nvSpPr>
        <p:spPr/>
        <p:txBody>
          <a:bodyPr/>
          <a:lstStyle/>
          <a:p>
            <a:r>
              <a:rPr lang="en-US" dirty="0"/>
              <a:t>Collective emotions in online discussions</a:t>
            </a:r>
          </a:p>
        </p:txBody>
      </p:sp>
      <p:pic>
        <p:nvPicPr>
          <p:cNvPr id="11" name="Content Placeholder 10" descr="A graph showing the results of a performance&#10;&#10;Description automatically generated with medium confidence">
            <a:extLst>
              <a:ext uri="{FF2B5EF4-FFF2-40B4-BE49-F238E27FC236}">
                <a16:creationId xmlns:a16="http://schemas.microsoft.com/office/drawing/2014/main" id="{B7911219-ED92-B9D5-B1D4-D7EA4D8C786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48262" y="1469581"/>
            <a:ext cx="5682494" cy="1270357"/>
          </a:xfrm>
        </p:spPr>
      </p:pic>
      <p:pic>
        <p:nvPicPr>
          <p:cNvPr id="15" name="Content Placeholder 14">
            <a:extLst>
              <a:ext uri="{FF2B5EF4-FFF2-40B4-BE49-F238E27FC236}">
                <a16:creationId xmlns:a16="http://schemas.microsoft.com/office/drawing/2014/main" id="{95E803A3-E4C7-03B3-10D6-E1626FC4A84C}"/>
              </a:ext>
            </a:extLst>
          </p:cNvPr>
          <p:cNvPicPr>
            <a:picLocks noGrp="1" noChangeAspect="1"/>
          </p:cNvPicPr>
          <p:nvPr>
            <p:ph sz="half" idx="2"/>
          </p:nvPr>
        </p:nvPicPr>
        <p:blipFill rotWithShape="1">
          <a:blip r:embed="rId4"/>
          <a:srcRect b="42352"/>
          <a:stretch/>
        </p:blipFill>
        <p:spPr>
          <a:xfrm>
            <a:off x="5986271" y="3308668"/>
            <a:ext cx="6055205" cy="1323439"/>
          </a:xfrm>
        </p:spPr>
      </p:pic>
      <p:sp>
        <p:nvSpPr>
          <p:cNvPr id="12" name="TextBox 11">
            <a:extLst>
              <a:ext uri="{FF2B5EF4-FFF2-40B4-BE49-F238E27FC236}">
                <a16:creationId xmlns:a16="http://schemas.microsoft.com/office/drawing/2014/main" id="{1BD90B8F-65C7-A076-EF82-B407BC923FFA}"/>
              </a:ext>
            </a:extLst>
          </p:cNvPr>
          <p:cNvSpPr txBox="1"/>
          <p:nvPr/>
        </p:nvSpPr>
        <p:spPr>
          <a:xfrm>
            <a:off x="6543273" y="940959"/>
            <a:ext cx="5180584" cy="400110"/>
          </a:xfrm>
          <a:prstGeom prst="rect">
            <a:avLst/>
          </a:prstGeom>
          <a:noFill/>
        </p:spPr>
        <p:txBody>
          <a:bodyPr wrap="square" rtlCol="0">
            <a:spAutoFit/>
          </a:bodyPr>
          <a:lstStyle/>
          <a:p>
            <a:r>
              <a:rPr lang="en-US" sz="2000" dirty="0"/>
              <a:t>Abortion discussions on Twitter </a:t>
            </a:r>
            <a:r>
              <a:rPr lang="en-US" sz="1600" dirty="0"/>
              <a:t>[ICWSM 2023b]</a:t>
            </a:r>
            <a:endParaRPr lang="en-US" sz="2000" dirty="0"/>
          </a:p>
        </p:txBody>
      </p:sp>
      <p:sp>
        <p:nvSpPr>
          <p:cNvPr id="18" name="TextBox 17">
            <a:extLst>
              <a:ext uri="{FF2B5EF4-FFF2-40B4-BE49-F238E27FC236}">
                <a16:creationId xmlns:a16="http://schemas.microsoft.com/office/drawing/2014/main" id="{07C41E3A-1FA4-D7E7-6D08-3F0E3ED31066}"/>
              </a:ext>
            </a:extLst>
          </p:cNvPr>
          <p:cNvSpPr txBox="1"/>
          <p:nvPr/>
        </p:nvSpPr>
        <p:spPr>
          <a:xfrm>
            <a:off x="6468712" y="2851561"/>
            <a:ext cx="5682494" cy="400110"/>
          </a:xfrm>
          <a:prstGeom prst="rect">
            <a:avLst/>
          </a:prstGeom>
          <a:noFill/>
        </p:spPr>
        <p:txBody>
          <a:bodyPr wrap="square" rtlCol="0">
            <a:spAutoFit/>
          </a:bodyPr>
          <a:lstStyle/>
          <a:p>
            <a:r>
              <a:rPr lang="en-US" sz="2000" dirty="0"/>
              <a:t>Emotion by stance: pro- / anti-abortion tweets</a:t>
            </a:r>
          </a:p>
        </p:txBody>
      </p:sp>
      <p:cxnSp>
        <p:nvCxnSpPr>
          <p:cNvPr id="7" name="Straight Arrow Connector 6">
            <a:extLst>
              <a:ext uri="{FF2B5EF4-FFF2-40B4-BE49-F238E27FC236}">
                <a16:creationId xmlns:a16="http://schemas.microsoft.com/office/drawing/2014/main" id="{4222C1F0-7602-729D-5689-C651ED8ADA3E}"/>
              </a:ext>
            </a:extLst>
          </p:cNvPr>
          <p:cNvCxnSpPr/>
          <p:nvPr/>
        </p:nvCxnSpPr>
        <p:spPr>
          <a:xfrm>
            <a:off x="7999419" y="3588967"/>
            <a:ext cx="310896" cy="292608"/>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1BEE23BC-C348-4E18-73D5-5FDDF02DE339}"/>
              </a:ext>
            </a:extLst>
          </p:cNvPr>
          <p:cNvCxnSpPr/>
          <p:nvPr/>
        </p:nvCxnSpPr>
        <p:spPr>
          <a:xfrm>
            <a:off x="8757080" y="3595063"/>
            <a:ext cx="310896" cy="292608"/>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7DFC1E93-98AB-68B0-CACB-94E968C7FC2C}"/>
              </a:ext>
            </a:extLst>
          </p:cNvPr>
          <p:cNvSpPr txBox="1"/>
          <p:nvPr/>
        </p:nvSpPr>
        <p:spPr>
          <a:xfrm>
            <a:off x="6809491" y="3671088"/>
            <a:ext cx="1428276" cy="369332"/>
          </a:xfrm>
          <a:prstGeom prst="rect">
            <a:avLst/>
          </a:prstGeom>
          <a:noFill/>
        </p:spPr>
        <p:txBody>
          <a:bodyPr wrap="none" rtlCol="0">
            <a:spAutoFit/>
          </a:bodyPr>
          <a:lstStyle/>
          <a:p>
            <a:r>
              <a:rPr lang="en-US" b="1" dirty="0">
                <a:solidFill>
                  <a:schemeClr val="accent2"/>
                </a:solidFill>
              </a:rPr>
              <a:t>SCOTUS Leak</a:t>
            </a:r>
          </a:p>
        </p:txBody>
      </p:sp>
      <p:sp>
        <p:nvSpPr>
          <p:cNvPr id="5" name="TextBox 4">
            <a:extLst>
              <a:ext uri="{FF2B5EF4-FFF2-40B4-BE49-F238E27FC236}">
                <a16:creationId xmlns:a16="http://schemas.microsoft.com/office/drawing/2014/main" id="{E50B30D1-4C34-0F05-8CBF-4B556234D4BF}"/>
              </a:ext>
            </a:extLst>
          </p:cNvPr>
          <p:cNvSpPr txBox="1"/>
          <p:nvPr/>
        </p:nvSpPr>
        <p:spPr>
          <a:xfrm>
            <a:off x="8259073" y="3660391"/>
            <a:ext cx="791050" cy="369332"/>
          </a:xfrm>
          <a:prstGeom prst="rect">
            <a:avLst/>
          </a:prstGeom>
          <a:noFill/>
        </p:spPr>
        <p:txBody>
          <a:bodyPr wrap="none" rtlCol="0">
            <a:spAutoFit/>
          </a:bodyPr>
          <a:lstStyle/>
          <a:p>
            <a:r>
              <a:rPr lang="en-US" b="1" dirty="0">
                <a:solidFill>
                  <a:schemeClr val="accent2"/>
                </a:solidFill>
              </a:rPr>
              <a:t>Dobbs</a:t>
            </a:r>
          </a:p>
        </p:txBody>
      </p:sp>
      <p:pic>
        <p:nvPicPr>
          <p:cNvPr id="9" name="Picture 8" descr="A graph of different emotions&#10;&#10;Description automatically generated">
            <a:extLst>
              <a:ext uri="{FF2B5EF4-FFF2-40B4-BE49-F238E27FC236}">
                <a16:creationId xmlns:a16="http://schemas.microsoft.com/office/drawing/2014/main" id="{0E0BD71C-D959-31CC-7B69-D29511C5F6BD}"/>
              </a:ext>
            </a:extLst>
          </p:cNvPr>
          <p:cNvPicPr>
            <a:picLocks noChangeAspect="1"/>
          </p:cNvPicPr>
          <p:nvPr/>
        </p:nvPicPr>
        <p:blipFill rotWithShape="1">
          <a:blip r:embed="rId5">
            <a:extLst>
              <a:ext uri="{28A0092B-C50C-407E-A947-70E740481C1C}">
                <a14:useLocalDpi xmlns:a14="http://schemas.microsoft.com/office/drawing/2010/main" val="0"/>
              </a:ext>
            </a:extLst>
          </a:blip>
          <a:srcRect t="8330"/>
          <a:stretch/>
        </p:blipFill>
        <p:spPr>
          <a:xfrm>
            <a:off x="759226" y="2216601"/>
            <a:ext cx="4305285" cy="4326663"/>
          </a:xfrm>
          <a:prstGeom prst="rect">
            <a:avLst/>
          </a:prstGeom>
        </p:spPr>
      </p:pic>
      <p:sp>
        <p:nvSpPr>
          <p:cNvPr id="14" name="TextBox 13">
            <a:extLst>
              <a:ext uri="{FF2B5EF4-FFF2-40B4-BE49-F238E27FC236}">
                <a16:creationId xmlns:a16="http://schemas.microsoft.com/office/drawing/2014/main" id="{11E9B0E4-DEF6-C477-AE8A-7013E304C348}"/>
              </a:ext>
            </a:extLst>
          </p:cNvPr>
          <p:cNvSpPr txBox="1"/>
          <p:nvPr/>
        </p:nvSpPr>
        <p:spPr>
          <a:xfrm>
            <a:off x="1150267" y="1863413"/>
            <a:ext cx="1476605" cy="646331"/>
          </a:xfrm>
          <a:prstGeom prst="rect">
            <a:avLst/>
          </a:prstGeom>
          <a:solidFill>
            <a:schemeClr val="bg1"/>
          </a:solidFill>
        </p:spPr>
        <p:txBody>
          <a:bodyPr wrap="square" rtlCol="0">
            <a:spAutoFit/>
          </a:bodyPr>
          <a:lstStyle/>
          <a:p>
            <a:r>
              <a:rPr lang="en-US" b="1" dirty="0">
                <a:solidFill>
                  <a:schemeClr val="accent2"/>
                </a:solidFill>
              </a:rPr>
              <a:t>COVID emergency</a:t>
            </a:r>
          </a:p>
        </p:txBody>
      </p:sp>
      <p:sp>
        <p:nvSpPr>
          <p:cNvPr id="19" name="TextBox 18">
            <a:extLst>
              <a:ext uri="{FF2B5EF4-FFF2-40B4-BE49-F238E27FC236}">
                <a16:creationId xmlns:a16="http://schemas.microsoft.com/office/drawing/2014/main" id="{886A2045-7DC6-3748-A485-37F66EEE7F6F}"/>
              </a:ext>
            </a:extLst>
          </p:cNvPr>
          <p:cNvSpPr txBox="1"/>
          <p:nvPr/>
        </p:nvSpPr>
        <p:spPr>
          <a:xfrm>
            <a:off x="2698044" y="2066615"/>
            <a:ext cx="1061560" cy="646331"/>
          </a:xfrm>
          <a:prstGeom prst="rect">
            <a:avLst/>
          </a:prstGeom>
          <a:solidFill>
            <a:schemeClr val="bg1"/>
          </a:solidFill>
        </p:spPr>
        <p:txBody>
          <a:bodyPr wrap="square" rtlCol="0">
            <a:spAutoFit/>
          </a:bodyPr>
          <a:lstStyle/>
          <a:p>
            <a:r>
              <a:rPr lang="en-US" b="1" dirty="0">
                <a:solidFill>
                  <a:schemeClr val="accent2"/>
                </a:solidFill>
              </a:rPr>
              <a:t>BLM protests</a:t>
            </a:r>
          </a:p>
        </p:txBody>
      </p:sp>
      <p:sp>
        <p:nvSpPr>
          <p:cNvPr id="20" name="TextBox 19">
            <a:extLst>
              <a:ext uri="{FF2B5EF4-FFF2-40B4-BE49-F238E27FC236}">
                <a16:creationId xmlns:a16="http://schemas.microsoft.com/office/drawing/2014/main" id="{0ECE4A0E-6AF6-D965-03CC-BB839A2C84F3}"/>
              </a:ext>
            </a:extLst>
          </p:cNvPr>
          <p:cNvSpPr txBox="1"/>
          <p:nvPr/>
        </p:nvSpPr>
        <p:spPr>
          <a:xfrm>
            <a:off x="609601" y="943626"/>
            <a:ext cx="5039128" cy="954107"/>
          </a:xfrm>
          <a:prstGeom prst="rect">
            <a:avLst/>
          </a:prstGeom>
          <a:noFill/>
        </p:spPr>
        <p:txBody>
          <a:bodyPr wrap="square" rtlCol="0">
            <a:spAutoFit/>
          </a:bodyPr>
          <a:lstStyle/>
          <a:p>
            <a:r>
              <a:rPr lang="en-US" sz="2000" dirty="0"/>
              <a:t>Dynamics of collective affect in tweets reveal reactions to events, emotion regulation </a:t>
            </a:r>
            <a:r>
              <a:rPr lang="en-US" sz="1600" dirty="0"/>
              <a:t>[ASONAM 2024].</a:t>
            </a:r>
            <a:endParaRPr lang="en-US" sz="2000" dirty="0"/>
          </a:p>
        </p:txBody>
      </p:sp>
      <p:cxnSp>
        <p:nvCxnSpPr>
          <p:cNvPr id="16" name="Straight Arrow Connector 15">
            <a:extLst>
              <a:ext uri="{FF2B5EF4-FFF2-40B4-BE49-F238E27FC236}">
                <a16:creationId xmlns:a16="http://schemas.microsoft.com/office/drawing/2014/main" id="{E76F0E48-6F8D-AAA3-1F44-A75809104F35}"/>
              </a:ext>
            </a:extLst>
          </p:cNvPr>
          <p:cNvCxnSpPr/>
          <p:nvPr/>
        </p:nvCxnSpPr>
        <p:spPr>
          <a:xfrm>
            <a:off x="3503495" y="2134481"/>
            <a:ext cx="310896" cy="292608"/>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2F1AA8F8-C997-3C19-B0F3-B8DEE1E6AB07}"/>
              </a:ext>
            </a:extLst>
          </p:cNvPr>
          <p:cNvCxnSpPr/>
          <p:nvPr/>
        </p:nvCxnSpPr>
        <p:spPr>
          <a:xfrm>
            <a:off x="2253375" y="2134481"/>
            <a:ext cx="310896" cy="292608"/>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D7FBCBAC-0066-9279-9557-3C2DF5F371ED}"/>
              </a:ext>
            </a:extLst>
          </p:cNvPr>
          <p:cNvSpPr txBox="1"/>
          <p:nvPr/>
        </p:nvSpPr>
        <p:spPr>
          <a:xfrm>
            <a:off x="234780" y="2579489"/>
            <a:ext cx="915487" cy="646331"/>
          </a:xfrm>
          <a:prstGeom prst="rect">
            <a:avLst/>
          </a:prstGeom>
          <a:noFill/>
        </p:spPr>
        <p:txBody>
          <a:bodyPr wrap="square" rtlCol="0">
            <a:spAutoFit/>
          </a:bodyPr>
          <a:lstStyle/>
          <a:p>
            <a:r>
              <a:rPr lang="en-US" b="1" dirty="0">
                <a:solidFill>
                  <a:schemeClr val="accent2"/>
                </a:solidFill>
              </a:rPr>
              <a:t>Kobe Bryant</a:t>
            </a:r>
          </a:p>
        </p:txBody>
      </p:sp>
      <p:cxnSp>
        <p:nvCxnSpPr>
          <p:cNvPr id="23" name="Straight Arrow Connector 22">
            <a:extLst>
              <a:ext uri="{FF2B5EF4-FFF2-40B4-BE49-F238E27FC236}">
                <a16:creationId xmlns:a16="http://schemas.microsoft.com/office/drawing/2014/main" id="{9F4AB0FB-F699-3CF5-6B72-58AA4D173392}"/>
              </a:ext>
            </a:extLst>
          </p:cNvPr>
          <p:cNvCxnSpPr>
            <a:cxnSpLocks/>
            <a:stCxn id="22" idx="3"/>
          </p:cNvCxnSpPr>
          <p:nvPr/>
        </p:nvCxnSpPr>
        <p:spPr>
          <a:xfrm>
            <a:off x="1150267" y="2902655"/>
            <a:ext cx="515767" cy="240510"/>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23451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7A5-915F-7EA2-863B-A0822CBCD3FB}"/>
              </a:ext>
            </a:extLst>
          </p:cNvPr>
          <p:cNvSpPr>
            <a:spLocks noGrp="1"/>
          </p:cNvSpPr>
          <p:nvPr>
            <p:ph type="title"/>
          </p:nvPr>
        </p:nvSpPr>
        <p:spPr/>
        <p:txBody>
          <a:bodyPr/>
          <a:lstStyle/>
          <a:p>
            <a:r>
              <a:rPr lang="en-US" u="sng" dirty="0"/>
              <a:t>Stereotypes</a:t>
            </a:r>
            <a:r>
              <a:rPr lang="en-US" dirty="0"/>
              <a:t> about emotions and gender</a:t>
            </a:r>
          </a:p>
        </p:txBody>
      </p:sp>
      <p:sp>
        <p:nvSpPr>
          <p:cNvPr id="3" name="Text Placeholder 2">
            <a:extLst>
              <a:ext uri="{FF2B5EF4-FFF2-40B4-BE49-F238E27FC236}">
                <a16:creationId xmlns:a16="http://schemas.microsoft.com/office/drawing/2014/main" id="{53078C93-CE48-59D4-CE83-68E7E52162A4}"/>
              </a:ext>
            </a:extLst>
          </p:cNvPr>
          <p:cNvSpPr>
            <a:spLocks noGrp="1"/>
          </p:cNvSpPr>
          <p:nvPr>
            <p:ph type="body" idx="1"/>
          </p:nvPr>
        </p:nvSpPr>
        <p:spPr>
          <a:xfrm>
            <a:off x="609600" y="1243587"/>
            <a:ext cx="5384800" cy="4220401"/>
          </a:xfrm>
        </p:spPr>
        <p:txBody>
          <a:bodyPr>
            <a:normAutofit lnSpcReduction="10000"/>
          </a:bodyPr>
          <a:lstStyle/>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Women Are More Emotional</a:t>
            </a:r>
          </a:p>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Women Are More Empathetic</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Women Cry More</a:t>
            </a:r>
            <a:endParaRPr lang="en-US" alt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Women Are More Anxious or Neurotic</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Women Express Sadness and Fear More Easily</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Women Use Emotion to Manipulate</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A negative stereotype is that women may use emotional displays, such as crying, to get what they want or manipulate others. </a:t>
            </a:r>
          </a:p>
          <a:p>
            <a:pPr marL="5080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35DBDB15-0673-1E5F-51E7-21DE8FEC773E}"/>
              </a:ext>
            </a:extLst>
          </p:cNvPr>
          <p:cNvSpPr>
            <a:spLocks noGrp="1"/>
          </p:cNvSpPr>
          <p:nvPr>
            <p:ph type="body" idx="2"/>
          </p:nvPr>
        </p:nvSpPr>
        <p:spPr/>
        <p:txBody>
          <a:bodyPr/>
          <a:lstStyle/>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Men Are Less Emotional</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Men Suppress Sadness and Vulnerability</a:t>
            </a:r>
            <a:endParaRPr lang="en-US" alt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Men Are More Prone to Anger and Aggression</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Men are socially permitted (or even expected) to show anger, frustration, and dominance.</a:t>
            </a:r>
          </a:p>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Men Are Emotionally Independent</a:t>
            </a:r>
          </a:p>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Men Are Stoic and Rational</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 Men are expected to handle problems with logic and reason rather than emotional expression.</a:t>
            </a:r>
          </a:p>
          <a:p>
            <a:pPr marL="342900" indent="-342900" eaLnBrk="0" fontAlgn="base" hangingPunct="0">
              <a:spcBef>
                <a:spcPct val="0"/>
              </a:spcBef>
              <a:spcAft>
                <a:spcPct val="0"/>
              </a:spcAft>
              <a:buClrTx/>
              <a:buSzTx/>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Men Don't Cry</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06318D9-112B-F6AA-1B05-2AD75D48629B}"/>
              </a:ext>
            </a:extLst>
          </p:cNvPr>
          <p:cNvSpPr txBox="1"/>
          <p:nvPr/>
        </p:nvSpPr>
        <p:spPr>
          <a:xfrm>
            <a:off x="721658" y="5694848"/>
            <a:ext cx="3788217" cy="400110"/>
          </a:xfrm>
          <a:prstGeom prst="rect">
            <a:avLst/>
          </a:prstGeom>
          <a:noFill/>
        </p:spPr>
        <p:txBody>
          <a:bodyPr wrap="none" rtlCol="0">
            <a:spAutoFit/>
          </a:bodyPr>
          <a:lstStyle/>
          <a:p>
            <a:r>
              <a:rPr lang="en-US" sz="2000" dirty="0"/>
              <a:t>What about non-binary gender?</a:t>
            </a:r>
          </a:p>
        </p:txBody>
      </p:sp>
    </p:spTree>
    <p:extLst>
      <p:ext uri="{BB962C8B-B14F-4D97-AF65-F5344CB8AC3E}">
        <p14:creationId xmlns:p14="http://schemas.microsoft.com/office/powerpoint/2010/main" val="2036567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3B05-92DA-F259-B66A-5ACBB8C56260}"/>
              </a:ext>
            </a:extLst>
          </p:cNvPr>
          <p:cNvSpPr>
            <a:spLocks noGrp="1"/>
          </p:cNvSpPr>
          <p:nvPr>
            <p:ph type="title"/>
          </p:nvPr>
        </p:nvSpPr>
        <p:spPr>
          <a:xfrm>
            <a:off x="609600" y="219075"/>
            <a:ext cx="6468035" cy="639763"/>
          </a:xfrm>
        </p:spPr>
        <p:txBody>
          <a:bodyPr/>
          <a:lstStyle/>
          <a:p>
            <a:r>
              <a:rPr lang="en-US" dirty="0"/>
              <a:t>Emotions on Reddit</a:t>
            </a:r>
          </a:p>
        </p:txBody>
      </p:sp>
      <p:sp>
        <p:nvSpPr>
          <p:cNvPr id="3" name="Text Placeholder 2">
            <a:extLst>
              <a:ext uri="{FF2B5EF4-FFF2-40B4-BE49-F238E27FC236}">
                <a16:creationId xmlns:a16="http://schemas.microsoft.com/office/drawing/2014/main" id="{30C0BDC9-787D-ED5F-ECD0-6399397D7A46}"/>
              </a:ext>
            </a:extLst>
          </p:cNvPr>
          <p:cNvSpPr>
            <a:spLocks noGrp="1"/>
          </p:cNvSpPr>
          <p:nvPr>
            <p:ph type="body" idx="1"/>
          </p:nvPr>
        </p:nvSpPr>
        <p:spPr/>
        <p:txBody>
          <a:bodyPr/>
          <a:lstStyle/>
          <a:p>
            <a:r>
              <a:rPr lang="en-US" sz="2000" dirty="0"/>
              <a:t>Discussions on dieting and fitness forums on Reddit (bodybuilding &amp; fitness, dieting &amp; eating disorders)</a:t>
            </a:r>
          </a:p>
          <a:p>
            <a:r>
              <a:rPr lang="en-US" sz="2000" dirty="0"/>
              <a:t>Distribution of toxicity scores in subreddits, ordered according to gender of members.</a:t>
            </a:r>
          </a:p>
          <a:p>
            <a:r>
              <a:rPr lang="en-US" sz="2000" dirty="0"/>
              <a:t>The bars show the median confidence values of toxicity in submissions (left), comments in different forums (subreddits). </a:t>
            </a:r>
          </a:p>
          <a:p>
            <a:r>
              <a:rPr lang="en-US" sz="2000" dirty="0"/>
              <a:t>Subreddits are sorted in descending order by the median values of toxicity in submissions. </a:t>
            </a:r>
          </a:p>
          <a:p>
            <a:r>
              <a:rPr lang="en-US" sz="2000" dirty="0"/>
              <a:t>Forums with more masculine membership are less toxic. </a:t>
            </a:r>
            <a:endParaRPr lang="en-US" dirty="0"/>
          </a:p>
        </p:txBody>
      </p:sp>
      <p:sp>
        <p:nvSpPr>
          <p:cNvPr id="4" name="Text Placeholder 3">
            <a:extLst>
              <a:ext uri="{FF2B5EF4-FFF2-40B4-BE49-F238E27FC236}">
                <a16:creationId xmlns:a16="http://schemas.microsoft.com/office/drawing/2014/main" id="{B46C4479-FA4E-37AA-B3F7-ED15969195F7}"/>
              </a:ext>
            </a:extLst>
          </p:cNvPr>
          <p:cNvSpPr>
            <a:spLocks noGrp="1"/>
          </p:cNvSpPr>
          <p:nvPr>
            <p:ph type="body" idx="2"/>
          </p:nvPr>
        </p:nvSpPr>
        <p:spPr/>
        <p:txBody>
          <a:bodyPr/>
          <a:lstStyle/>
          <a:p>
            <a:endParaRPr lang="en-US"/>
          </a:p>
        </p:txBody>
      </p:sp>
      <p:pic>
        <p:nvPicPr>
          <p:cNvPr id="6" name="Picture 5" descr="A graph of a number of words&#10;&#10;Description automatically generated with medium confidence">
            <a:extLst>
              <a:ext uri="{FF2B5EF4-FFF2-40B4-BE49-F238E27FC236}">
                <a16:creationId xmlns:a16="http://schemas.microsoft.com/office/drawing/2014/main" id="{6480A0FC-FE44-EDC8-302A-544E08A40E29}"/>
              </a:ext>
            </a:extLst>
          </p:cNvPr>
          <p:cNvPicPr>
            <a:picLocks noChangeAspect="1"/>
          </p:cNvPicPr>
          <p:nvPr/>
        </p:nvPicPr>
        <p:blipFill>
          <a:blip r:embed="rId2"/>
          <a:stretch>
            <a:fillRect/>
          </a:stretch>
        </p:blipFill>
        <p:spPr>
          <a:xfrm>
            <a:off x="6197600" y="439270"/>
            <a:ext cx="5579344" cy="6266329"/>
          </a:xfrm>
          <a:prstGeom prst="rect">
            <a:avLst/>
          </a:prstGeom>
        </p:spPr>
      </p:pic>
      <p:sp>
        <p:nvSpPr>
          <p:cNvPr id="7" name="TextBox 6">
            <a:extLst>
              <a:ext uri="{FF2B5EF4-FFF2-40B4-BE49-F238E27FC236}">
                <a16:creationId xmlns:a16="http://schemas.microsoft.com/office/drawing/2014/main" id="{E6305185-BE66-BD71-4947-86D923555C01}"/>
              </a:ext>
            </a:extLst>
          </p:cNvPr>
          <p:cNvSpPr txBox="1"/>
          <p:nvPr/>
        </p:nvSpPr>
        <p:spPr>
          <a:xfrm rot="16200000">
            <a:off x="5125997" y="1618736"/>
            <a:ext cx="2282997" cy="369332"/>
          </a:xfrm>
          <a:prstGeom prst="rect">
            <a:avLst/>
          </a:prstGeom>
          <a:noFill/>
        </p:spPr>
        <p:txBody>
          <a:bodyPr wrap="none" rtlCol="0">
            <a:spAutoFit/>
          </a:bodyPr>
          <a:lstStyle/>
          <a:p>
            <a:r>
              <a:rPr lang="en-US" sz="1800" b="1" dirty="0">
                <a:solidFill>
                  <a:schemeClr val="bg2">
                    <a:lumMod val="60000"/>
                    <a:lumOff val="40000"/>
                  </a:schemeClr>
                </a:solidFill>
              </a:rPr>
              <a:t>More masculine </a:t>
            </a:r>
            <a:r>
              <a:rPr lang="en-US" sz="1800" b="1" dirty="0">
                <a:solidFill>
                  <a:schemeClr val="bg2">
                    <a:lumMod val="60000"/>
                    <a:lumOff val="40000"/>
                  </a:schemeClr>
                </a:solidFill>
                <a:sym typeface="Wingdings" panose="05000000000000000000" pitchFamily="2" charset="2"/>
              </a:rPr>
              <a:t> </a:t>
            </a:r>
            <a:endParaRPr lang="en-US" sz="1800" b="1" dirty="0">
              <a:solidFill>
                <a:schemeClr val="bg2">
                  <a:lumMod val="60000"/>
                  <a:lumOff val="40000"/>
                </a:schemeClr>
              </a:solidFill>
            </a:endParaRPr>
          </a:p>
        </p:txBody>
      </p:sp>
      <p:sp>
        <p:nvSpPr>
          <p:cNvPr id="8" name="TextBox 7">
            <a:extLst>
              <a:ext uri="{FF2B5EF4-FFF2-40B4-BE49-F238E27FC236}">
                <a16:creationId xmlns:a16="http://schemas.microsoft.com/office/drawing/2014/main" id="{72E200E1-8690-AE6A-8A27-6140C4F6D82F}"/>
              </a:ext>
            </a:extLst>
          </p:cNvPr>
          <p:cNvSpPr txBox="1"/>
          <p:nvPr/>
        </p:nvSpPr>
        <p:spPr>
          <a:xfrm rot="16200000">
            <a:off x="5242108" y="4796725"/>
            <a:ext cx="2103461" cy="369332"/>
          </a:xfrm>
          <a:prstGeom prst="rect">
            <a:avLst/>
          </a:prstGeom>
          <a:noFill/>
        </p:spPr>
        <p:txBody>
          <a:bodyPr wrap="none" rtlCol="0">
            <a:spAutoFit/>
          </a:bodyPr>
          <a:lstStyle/>
          <a:p>
            <a:r>
              <a:rPr lang="en-US" sz="1800" b="1" dirty="0">
                <a:solidFill>
                  <a:schemeClr val="bg2">
                    <a:lumMod val="60000"/>
                    <a:lumOff val="40000"/>
                  </a:schemeClr>
                </a:solidFill>
                <a:sym typeface="Wingdings" panose="05000000000000000000" pitchFamily="2" charset="2"/>
              </a:rPr>
              <a:t> </a:t>
            </a:r>
            <a:r>
              <a:rPr lang="en-US" sz="1800" b="1" dirty="0">
                <a:solidFill>
                  <a:schemeClr val="bg2">
                    <a:lumMod val="60000"/>
                    <a:lumOff val="40000"/>
                  </a:schemeClr>
                </a:solidFill>
              </a:rPr>
              <a:t>More feminine </a:t>
            </a:r>
          </a:p>
        </p:txBody>
      </p:sp>
    </p:spTree>
    <p:extLst>
      <p:ext uri="{BB962C8B-B14F-4D97-AF65-F5344CB8AC3E}">
        <p14:creationId xmlns:p14="http://schemas.microsoft.com/office/powerpoint/2010/main" val="1852254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51864-83B6-23E3-6ED6-B9B656F641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D7C93-093B-2638-4497-41AF2B145C2A}"/>
              </a:ext>
            </a:extLst>
          </p:cNvPr>
          <p:cNvSpPr>
            <a:spLocks noGrp="1"/>
          </p:cNvSpPr>
          <p:nvPr>
            <p:ph type="title"/>
          </p:nvPr>
        </p:nvSpPr>
        <p:spPr>
          <a:xfrm>
            <a:off x="609600" y="219075"/>
            <a:ext cx="6468035" cy="639763"/>
          </a:xfrm>
        </p:spPr>
        <p:txBody>
          <a:bodyPr/>
          <a:lstStyle/>
          <a:p>
            <a:r>
              <a:rPr lang="en-US" dirty="0"/>
              <a:t>Emotions on Reddit</a:t>
            </a:r>
          </a:p>
        </p:txBody>
      </p:sp>
      <p:sp>
        <p:nvSpPr>
          <p:cNvPr id="3" name="Text Placeholder 2">
            <a:extLst>
              <a:ext uri="{FF2B5EF4-FFF2-40B4-BE49-F238E27FC236}">
                <a16:creationId xmlns:a16="http://schemas.microsoft.com/office/drawing/2014/main" id="{CB53F674-E20A-AF52-9EAF-2DC7CD34E653}"/>
              </a:ext>
            </a:extLst>
          </p:cNvPr>
          <p:cNvSpPr>
            <a:spLocks noGrp="1"/>
          </p:cNvSpPr>
          <p:nvPr>
            <p:ph type="body" idx="1"/>
          </p:nvPr>
        </p:nvSpPr>
        <p:spPr/>
        <p:txBody>
          <a:bodyPr/>
          <a:lstStyle/>
          <a:p>
            <a:r>
              <a:rPr lang="en-US" sz="2000" dirty="0"/>
              <a:t>Spearman correlation coefficient between gender scores and toxicity/emotion scores of submissions posted on different Reddit forums (subreddits).</a:t>
            </a:r>
          </a:p>
          <a:p>
            <a:r>
              <a:rPr lang="en-US" sz="2000" dirty="0"/>
              <a:t>Emotions include the top 4 positive ones (approval, optimism, admiration, and caring) and the top 4 negative ones (disapproval, disappointment, annoyance, and sadness)</a:t>
            </a:r>
          </a:p>
          <a:p>
            <a:r>
              <a:rPr lang="en-US" sz="2000" dirty="0"/>
              <a:t>Women appear to express more emotions and toxicity in dieting and fitness discussions on Reddit</a:t>
            </a:r>
          </a:p>
          <a:p>
            <a:endParaRPr lang="en-US" sz="2000" dirty="0"/>
          </a:p>
        </p:txBody>
      </p:sp>
      <p:sp>
        <p:nvSpPr>
          <p:cNvPr id="4" name="Text Placeholder 3">
            <a:extLst>
              <a:ext uri="{FF2B5EF4-FFF2-40B4-BE49-F238E27FC236}">
                <a16:creationId xmlns:a16="http://schemas.microsoft.com/office/drawing/2014/main" id="{5CCA8896-B8DA-8C84-D9F9-660E936EAC25}"/>
              </a:ext>
            </a:extLst>
          </p:cNvPr>
          <p:cNvSpPr>
            <a:spLocks noGrp="1"/>
          </p:cNvSpPr>
          <p:nvPr>
            <p:ph type="body" idx="2"/>
          </p:nvPr>
        </p:nvSpPr>
        <p:spPr>
          <a:xfrm>
            <a:off x="6511362" y="1243588"/>
            <a:ext cx="5384800" cy="537444"/>
          </a:xfrm>
        </p:spPr>
        <p:txBody>
          <a:bodyPr/>
          <a:lstStyle/>
          <a:p>
            <a:pPr marL="50800" indent="0">
              <a:buNone/>
            </a:pPr>
            <a:r>
              <a:rPr lang="en-US" sz="2000" dirty="0"/>
              <a:t>Spearman correlation of emotions &amp; gender</a:t>
            </a:r>
            <a:endParaRPr lang="en-US" sz="2400" dirty="0"/>
          </a:p>
        </p:txBody>
      </p:sp>
      <p:pic>
        <p:nvPicPr>
          <p:cNvPr id="6" name="Picture 5" descr="A graph of different colored squares&#10;&#10;Description automatically generated">
            <a:extLst>
              <a:ext uri="{FF2B5EF4-FFF2-40B4-BE49-F238E27FC236}">
                <a16:creationId xmlns:a16="http://schemas.microsoft.com/office/drawing/2014/main" id="{38100614-9831-66CC-6F14-A23DDD6D57E3}"/>
              </a:ext>
            </a:extLst>
          </p:cNvPr>
          <p:cNvPicPr>
            <a:picLocks noChangeAspect="1"/>
          </p:cNvPicPr>
          <p:nvPr/>
        </p:nvPicPr>
        <p:blipFill>
          <a:blip r:embed="rId2"/>
          <a:stretch>
            <a:fillRect/>
          </a:stretch>
        </p:blipFill>
        <p:spPr>
          <a:xfrm>
            <a:off x="6145305" y="1781031"/>
            <a:ext cx="5240273" cy="3833382"/>
          </a:xfrm>
          <a:prstGeom prst="rect">
            <a:avLst/>
          </a:prstGeom>
        </p:spPr>
      </p:pic>
      <p:pic>
        <p:nvPicPr>
          <p:cNvPr id="8" name="Picture 7">
            <a:extLst>
              <a:ext uri="{FF2B5EF4-FFF2-40B4-BE49-F238E27FC236}">
                <a16:creationId xmlns:a16="http://schemas.microsoft.com/office/drawing/2014/main" id="{B88D0D6A-798B-F3EB-87B9-C7535E99269C}"/>
              </a:ext>
            </a:extLst>
          </p:cNvPr>
          <p:cNvPicPr>
            <a:picLocks noChangeAspect="1"/>
          </p:cNvPicPr>
          <p:nvPr/>
        </p:nvPicPr>
        <p:blipFill>
          <a:blip r:embed="rId3"/>
          <a:stretch>
            <a:fillRect/>
          </a:stretch>
        </p:blipFill>
        <p:spPr>
          <a:xfrm>
            <a:off x="7798679" y="1807806"/>
            <a:ext cx="3317556" cy="3273516"/>
          </a:xfrm>
          <a:prstGeom prst="rect">
            <a:avLst/>
          </a:prstGeom>
        </p:spPr>
      </p:pic>
      <p:sp>
        <p:nvSpPr>
          <p:cNvPr id="9" name="TextBox 8">
            <a:extLst>
              <a:ext uri="{FF2B5EF4-FFF2-40B4-BE49-F238E27FC236}">
                <a16:creationId xmlns:a16="http://schemas.microsoft.com/office/drawing/2014/main" id="{33EA3CD3-AA9E-6AF2-F8C4-F3EC4176F6E5}"/>
              </a:ext>
            </a:extLst>
          </p:cNvPr>
          <p:cNvSpPr txBox="1"/>
          <p:nvPr/>
        </p:nvSpPr>
        <p:spPr>
          <a:xfrm>
            <a:off x="7676026" y="5511626"/>
            <a:ext cx="1667444" cy="369332"/>
          </a:xfrm>
          <a:prstGeom prst="rect">
            <a:avLst/>
          </a:prstGeom>
          <a:noFill/>
        </p:spPr>
        <p:txBody>
          <a:bodyPr wrap="none" rtlCol="0">
            <a:spAutoFit/>
          </a:bodyPr>
          <a:lstStyle/>
          <a:p>
            <a:r>
              <a:rPr lang="en-US" sz="1800" b="1" dirty="0">
                <a:solidFill>
                  <a:schemeClr val="bg2">
                    <a:lumMod val="60000"/>
                    <a:lumOff val="40000"/>
                  </a:schemeClr>
                </a:solidFill>
                <a:sym typeface="Wingdings" panose="05000000000000000000" pitchFamily="2" charset="2"/>
              </a:rPr>
              <a:t> </a:t>
            </a:r>
            <a:r>
              <a:rPr lang="en-US" sz="1800" b="1" dirty="0">
                <a:solidFill>
                  <a:schemeClr val="bg2">
                    <a:lumMod val="60000"/>
                    <a:lumOff val="40000"/>
                  </a:schemeClr>
                </a:solidFill>
              </a:rPr>
              <a:t>masculine </a:t>
            </a:r>
          </a:p>
        </p:txBody>
      </p:sp>
      <p:sp>
        <p:nvSpPr>
          <p:cNvPr id="10" name="TextBox 9">
            <a:extLst>
              <a:ext uri="{FF2B5EF4-FFF2-40B4-BE49-F238E27FC236}">
                <a16:creationId xmlns:a16="http://schemas.microsoft.com/office/drawing/2014/main" id="{75547E3C-A992-77B5-A994-C3D781614209}"/>
              </a:ext>
            </a:extLst>
          </p:cNvPr>
          <p:cNvSpPr txBox="1"/>
          <p:nvPr/>
        </p:nvSpPr>
        <p:spPr>
          <a:xfrm>
            <a:off x="9950701" y="5511626"/>
            <a:ext cx="1423788" cy="369332"/>
          </a:xfrm>
          <a:prstGeom prst="rect">
            <a:avLst/>
          </a:prstGeom>
          <a:noFill/>
        </p:spPr>
        <p:txBody>
          <a:bodyPr wrap="none" rtlCol="0">
            <a:spAutoFit/>
          </a:bodyPr>
          <a:lstStyle/>
          <a:p>
            <a:r>
              <a:rPr lang="en-US" sz="1800" b="1" dirty="0">
                <a:solidFill>
                  <a:schemeClr val="bg2">
                    <a:lumMod val="60000"/>
                    <a:lumOff val="40000"/>
                  </a:schemeClr>
                </a:solidFill>
              </a:rPr>
              <a:t>feminine </a:t>
            </a:r>
            <a:r>
              <a:rPr lang="en-US" sz="1800" b="1" dirty="0">
                <a:solidFill>
                  <a:schemeClr val="bg2">
                    <a:lumMod val="60000"/>
                    <a:lumOff val="40000"/>
                  </a:schemeClr>
                </a:solidFill>
                <a:sym typeface="Wingdings" panose="05000000000000000000" pitchFamily="2" charset="2"/>
              </a:rPr>
              <a:t></a:t>
            </a:r>
            <a:endParaRPr lang="en-US" sz="1800" b="1" dirty="0">
              <a:solidFill>
                <a:schemeClr val="bg2">
                  <a:lumMod val="60000"/>
                  <a:lumOff val="40000"/>
                </a:schemeClr>
              </a:solidFill>
            </a:endParaRPr>
          </a:p>
        </p:txBody>
      </p:sp>
    </p:spTree>
    <p:extLst>
      <p:ext uri="{BB962C8B-B14F-4D97-AF65-F5344CB8AC3E}">
        <p14:creationId xmlns:p14="http://schemas.microsoft.com/office/powerpoint/2010/main" val="776611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8"/>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Emotions and Gender Identity Online</a:t>
            </a:r>
            <a:endParaRPr dirty="0"/>
          </a:p>
        </p:txBody>
      </p:sp>
      <p:sp>
        <p:nvSpPr>
          <p:cNvPr id="532" name="Google Shape;532;p48"/>
          <p:cNvSpPr txBox="1">
            <a:spLocks noGrp="1"/>
          </p:cNvSpPr>
          <p:nvPr>
            <p:ph type="body" idx="1"/>
          </p:nvPr>
        </p:nvSpPr>
        <p:spPr>
          <a:xfrm>
            <a:off x="609600" y="1243587"/>
            <a:ext cx="5384800" cy="4882579"/>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000"/>
              <a:buChar char="•"/>
            </a:pPr>
            <a:r>
              <a:rPr lang="en-US" sz="2000"/>
              <a:t>Individual and group identities are formed online through individual expression and group interactions.</a:t>
            </a:r>
            <a:endParaRPr/>
          </a:p>
          <a:p>
            <a:pPr marL="342900" lvl="0" indent="-342900" algn="l" rtl="0">
              <a:lnSpc>
                <a:spcPct val="100000"/>
              </a:lnSpc>
              <a:spcBef>
                <a:spcPts val="400"/>
              </a:spcBef>
              <a:spcAft>
                <a:spcPts val="0"/>
              </a:spcAft>
              <a:buClr>
                <a:schemeClr val="dk1"/>
              </a:buClr>
              <a:buSzPts val="2000"/>
              <a:buChar char="•"/>
            </a:pPr>
            <a:r>
              <a:rPr lang="en-US" sz="2000"/>
              <a:t>Username, profile is how they present themselves online</a:t>
            </a:r>
            <a:endParaRPr/>
          </a:p>
          <a:p>
            <a:pPr marL="342900" lvl="0" indent="-342900" algn="l" rtl="0">
              <a:lnSpc>
                <a:spcPct val="100000"/>
              </a:lnSpc>
              <a:spcBef>
                <a:spcPts val="400"/>
              </a:spcBef>
              <a:spcAft>
                <a:spcPts val="0"/>
              </a:spcAft>
              <a:buClr>
                <a:schemeClr val="dk1"/>
              </a:buClr>
              <a:buSzPts val="2000"/>
              <a:buChar char="•"/>
            </a:pPr>
            <a:r>
              <a:rPr lang="en-US" sz="2000"/>
              <a:t>How does </a:t>
            </a:r>
            <a:r>
              <a:rPr lang="en-US" sz="2000" u="sng"/>
              <a:t>identity</a:t>
            </a:r>
            <a:r>
              <a:rPr lang="en-US" sz="2000"/>
              <a:t> is associated with how emotions are expressed in tweets?</a:t>
            </a:r>
            <a:endParaRPr/>
          </a:p>
          <a:p>
            <a:pPr marL="342900" lvl="0" indent="-342900" algn="l" rtl="0">
              <a:lnSpc>
                <a:spcPct val="100000"/>
              </a:lnSpc>
              <a:spcBef>
                <a:spcPts val="400"/>
              </a:spcBef>
              <a:spcAft>
                <a:spcPts val="0"/>
              </a:spcAft>
              <a:buClr>
                <a:schemeClr val="dk1"/>
              </a:buClr>
              <a:buSzPts val="2000"/>
              <a:buChar char="•"/>
            </a:pPr>
            <a:r>
              <a:rPr lang="en-US" sz="2000"/>
              <a:t>E.g., users present their gender identity by listing their pronouns</a:t>
            </a:r>
            <a:endParaRPr/>
          </a:p>
        </p:txBody>
      </p:sp>
      <p:sp>
        <p:nvSpPr>
          <p:cNvPr id="533" name="Google Shape;533;p4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2800"/>
              <a:buFont typeface="Arial"/>
              <a:buNone/>
            </a:pPr>
            <a:fld id="{00000000-1234-1234-1234-123412341234}" type="slidenum">
              <a:rPr lang="en-US" sz="2800" b="0" i="0" u="none" strike="noStrike" cap="none">
                <a:solidFill>
                  <a:srgbClr val="888888"/>
                </a:solidFill>
                <a:latin typeface="Calibri"/>
                <a:ea typeface="Calibri"/>
                <a:cs typeface="Calibri"/>
                <a:sym typeface="Calibri"/>
              </a:rPr>
              <a:t>46</a:t>
            </a:fld>
            <a:endParaRPr sz="2800" b="0" i="0" u="none" strike="noStrike" cap="none">
              <a:solidFill>
                <a:srgbClr val="888888"/>
              </a:solidFill>
              <a:latin typeface="Calibri"/>
              <a:ea typeface="Calibri"/>
              <a:cs typeface="Calibri"/>
              <a:sym typeface="Calibri"/>
            </a:endParaRPr>
          </a:p>
        </p:txBody>
      </p:sp>
      <p:pic>
        <p:nvPicPr>
          <p:cNvPr id="534" name="Google Shape;534;p48"/>
          <p:cNvPicPr preferRelativeResize="0">
            <a:picLocks noGrp="1"/>
          </p:cNvPicPr>
          <p:nvPr>
            <p:ph type="body" idx="2"/>
          </p:nvPr>
        </p:nvPicPr>
        <p:blipFill rotWithShape="1">
          <a:blip r:embed="rId3">
            <a:alphaModFix/>
          </a:blip>
          <a:srcRect/>
          <a:stretch/>
        </p:blipFill>
        <p:spPr>
          <a:xfrm>
            <a:off x="6455364" y="2059977"/>
            <a:ext cx="4395788" cy="2099858"/>
          </a:xfrm>
          <a:prstGeom prst="rect">
            <a:avLst/>
          </a:prstGeom>
          <a:noFill/>
          <a:ln>
            <a:noFill/>
          </a:ln>
        </p:spPr>
      </p:pic>
      <p:sp>
        <p:nvSpPr>
          <p:cNvPr id="535" name="Google Shape;535;p48"/>
          <p:cNvSpPr/>
          <p:nvPr/>
        </p:nvSpPr>
        <p:spPr>
          <a:xfrm>
            <a:off x="6838122" y="2084428"/>
            <a:ext cx="1168841" cy="1816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6" name="Google Shape;536;p48"/>
          <p:cNvSpPr/>
          <p:nvPr/>
        </p:nvSpPr>
        <p:spPr>
          <a:xfrm>
            <a:off x="6838121" y="2305879"/>
            <a:ext cx="1168841" cy="10343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7" name="Google Shape;537;p48"/>
          <p:cNvGrpSpPr/>
          <p:nvPr/>
        </p:nvGrpSpPr>
        <p:grpSpPr>
          <a:xfrm>
            <a:off x="6395120" y="2949827"/>
            <a:ext cx="4795619" cy="1130728"/>
            <a:chOff x="6395120" y="3840373"/>
            <a:chExt cx="4795619" cy="1130728"/>
          </a:xfrm>
        </p:grpSpPr>
        <p:pic>
          <p:nvPicPr>
            <p:cNvPr id="538" name="Google Shape;538;p48"/>
            <p:cNvPicPr preferRelativeResize="0"/>
            <p:nvPr/>
          </p:nvPicPr>
          <p:blipFill rotWithShape="1">
            <a:blip r:embed="rId4">
              <a:alphaModFix/>
            </a:blip>
            <a:srcRect/>
            <a:stretch/>
          </p:blipFill>
          <p:spPr>
            <a:xfrm>
              <a:off x="6395120" y="3840373"/>
              <a:ext cx="4795619" cy="1130728"/>
            </a:xfrm>
            <a:prstGeom prst="rect">
              <a:avLst/>
            </a:prstGeom>
            <a:noFill/>
            <a:ln>
              <a:noFill/>
            </a:ln>
          </p:spPr>
        </p:pic>
        <p:sp>
          <p:nvSpPr>
            <p:cNvPr id="539" name="Google Shape;539;p48"/>
            <p:cNvSpPr/>
            <p:nvPr/>
          </p:nvSpPr>
          <p:spPr>
            <a:xfrm>
              <a:off x="6688372" y="3864824"/>
              <a:ext cx="2328407" cy="1816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48"/>
            <p:cNvSpPr/>
            <p:nvPr/>
          </p:nvSpPr>
          <p:spPr>
            <a:xfrm>
              <a:off x="6455365" y="4096163"/>
              <a:ext cx="676956" cy="1034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9"/>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Gender identity* and emotions on Twitter</a:t>
            </a:r>
            <a:endParaRPr/>
          </a:p>
        </p:txBody>
      </p:sp>
      <p:sp>
        <p:nvSpPr>
          <p:cNvPr id="546" name="Google Shape;546;p49"/>
          <p:cNvSpPr txBox="1">
            <a:spLocks noGrp="1"/>
          </p:cNvSpPr>
          <p:nvPr>
            <p:ph type="body" idx="1"/>
          </p:nvPr>
        </p:nvSpPr>
        <p:spPr>
          <a:xfrm>
            <a:off x="609600" y="1254697"/>
            <a:ext cx="5386917" cy="63976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r>
              <a:rPr lang="en-US" b="1"/>
              <a:t>Expression</a:t>
            </a:r>
            <a:r>
              <a:rPr lang="en-US"/>
              <a:t>: Emotions expressed by gender groups</a:t>
            </a:r>
            <a:endParaRPr/>
          </a:p>
        </p:txBody>
      </p:sp>
      <p:pic>
        <p:nvPicPr>
          <p:cNvPr id="547" name="Google Shape;547;p49" descr="A picture containing square&#10;&#10;Description automatically generated"/>
          <p:cNvPicPr preferRelativeResize="0">
            <a:picLocks noGrp="1"/>
          </p:cNvPicPr>
          <p:nvPr>
            <p:ph type="body" idx="2"/>
          </p:nvPr>
        </p:nvPicPr>
        <p:blipFill rotWithShape="1">
          <a:blip r:embed="rId3">
            <a:alphaModFix/>
          </a:blip>
          <a:srcRect/>
          <a:stretch/>
        </p:blipFill>
        <p:spPr>
          <a:xfrm>
            <a:off x="1048389" y="2000250"/>
            <a:ext cx="4508810" cy="4125913"/>
          </a:xfrm>
          <a:prstGeom prst="rect">
            <a:avLst/>
          </a:prstGeom>
          <a:noFill/>
          <a:ln>
            <a:noFill/>
          </a:ln>
        </p:spPr>
      </p:pic>
      <p:sp>
        <p:nvSpPr>
          <p:cNvPr id="548" name="Google Shape;548;p49"/>
          <p:cNvSpPr txBox="1">
            <a:spLocks noGrp="1"/>
          </p:cNvSpPr>
          <p:nvPr>
            <p:ph type="body" idx="3"/>
          </p:nvPr>
        </p:nvSpPr>
        <p:spPr>
          <a:xfrm>
            <a:off x="6193369" y="1254697"/>
            <a:ext cx="5389033" cy="63976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r>
              <a:rPr lang="en-US" b="1"/>
              <a:t>Climate</a:t>
            </a:r>
            <a:r>
              <a:rPr lang="en-US"/>
              <a:t>: Emotions in response to different gender groups</a:t>
            </a:r>
            <a:endParaRPr/>
          </a:p>
        </p:txBody>
      </p:sp>
      <p:pic>
        <p:nvPicPr>
          <p:cNvPr id="549" name="Google Shape;549;p49" descr="A picture containing text, checker&#10;&#10;Description automatically generated"/>
          <p:cNvPicPr preferRelativeResize="0">
            <a:picLocks noGrp="1"/>
          </p:cNvPicPr>
          <p:nvPr>
            <p:ph type="body" idx="4"/>
          </p:nvPr>
        </p:nvPicPr>
        <p:blipFill rotWithShape="1">
          <a:blip r:embed="rId4">
            <a:alphaModFix/>
          </a:blip>
          <a:srcRect/>
          <a:stretch/>
        </p:blipFill>
        <p:spPr>
          <a:xfrm>
            <a:off x="6529955" y="2000250"/>
            <a:ext cx="4715328" cy="4125913"/>
          </a:xfrm>
          <a:prstGeom prst="rect">
            <a:avLst/>
          </a:prstGeom>
          <a:noFill/>
          <a:ln>
            <a:noFill/>
          </a:ln>
        </p:spPr>
      </p:pic>
      <p:sp>
        <p:nvSpPr>
          <p:cNvPr id="550" name="Google Shape;550;p49"/>
          <p:cNvSpPr txBox="1"/>
          <p:nvPr/>
        </p:nvSpPr>
        <p:spPr>
          <a:xfrm>
            <a:off x="609600" y="5930895"/>
            <a:ext cx="9236364" cy="639762"/>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Rockwell"/>
                <a:ea typeface="Rockwell"/>
                <a:cs typeface="Rockwell"/>
                <a:sym typeface="Rockwell"/>
              </a:rPr>
              <a:t>* Based on pronouns user declared in their Twitter profile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0"/>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Gender identity* and emotions on Twitter</a:t>
            </a:r>
            <a:endParaRPr/>
          </a:p>
        </p:txBody>
      </p:sp>
      <p:sp>
        <p:nvSpPr>
          <p:cNvPr id="556" name="Google Shape;556;p50"/>
          <p:cNvSpPr txBox="1">
            <a:spLocks noGrp="1"/>
          </p:cNvSpPr>
          <p:nvPr>
            <p:ph type="body" idx="1"/>
          </p:nvPr>
        </p:nvSpPr>
        <p:spPr>
          <a:xfrm>
            <a:off x="609600" y="1254697"/>
            <a:ext cx="5386917" cy="63976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r>
              <a:rPr lang="en-US" b="1"/>
              <a:t>Expression</a:t>
            </a:r>
            <a:r>
              <a:rPr lang="en-US"/>
              <a:t>: Emotions expressed by gender groups</a:t>
            </a:r>
            <a:endParaRPr/>
          </a:p>
        </p:txBody>
      </p:sp>
      <p:pic>
        <p:nvPicPr>
          <p:cNvPr id="557" name="Google Shape;557;p50" descr="A picture containing square&#10;&#10;Description automatically generated"/>
          <p:cNvPicPr preferRelativeResize="0">
            <a:picLocks noGrp="1"/>
          </p:cNvPicPr>
          <p:nvPr>
            <p:ph type="body" idx="2"/>
          </p:nvPr>
        </p:nvPicPr>
        <p:blipFill rotWithShape="1">
          <a:blip r:embed="rId3">
            <a:alphaModFix/>
          </a:blip>
          <a:srcRect/>
          <a:stretch/>
        </p:blipFill>
        <p:spPr>
          <a:xfrm>
            <a:off x="1048389" y="2000250"/>
            <a:ext cx="4508810" cy="4125913"/>
          </a:xfrm>
          <a:prstGeom prst="rect">
            <a:avLst/>
          </a:prstGeom>
          <a:noFill/>
          <a:ln>
            <a:noFill/>
          </a:ln>
        </p:spPr>
      </p:pic>
      <p:sp>
        <p:nvSpPr>
          <p:cNvPr id="558" name="Google Shape;558;p50"/>
          <p:cNvSpPr txBox="1">
            <a:spLocks noGrp="1"/>
          </p:cNvSpPr>
          <p:nvPr>
            <p:ph type="body" idx="3"/>
          </p:nvPr>
        </p:nvSpPr>
        <p:spPr>
          <a:xfrm>
            <a:off x="6193369" y="1254697"/>
            <a:ext cx="5389033" cy="63976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2400"/>
              <a:buNone/>
            </a:pPr>
            <a:r>
              <a:rPr lang="en-US" b="1"/>
              <a:t>Climate</a:t>
            </a:r>
            <a:r>
              <a:rPr lang="en-US"/>
              <a:t>: Emotions in response to different gender groups</a:t>
            </a:r>
            <a:endParaRPr/>
          </a:p>
        </p:txBody>
      </p:sp>
      <p:pic>
        <p:nvPicPr>
          <p:cNvPr id="559" name="Google Shape;559;p50" descr="A picture containing text, checker&#10;&#10;Description automatically generated"/>
          <p:cNvPicPr preferRelativeResize="0">
            <a:picLocks noGrp="1"/>
          </p:cNvPicPr>
          <p:nvPr>
            <p:ph type="body" idx="4"/>
          </p:nvPr>
        </p:nvPicPr>
        <p:blipFill rotWithShape="1">
          <a:blip r:embed="rId4">
            <a:alphaModFix/>
          </a:blip>
          <a:srcRect/>
          <a:stretch/>
        </p:blipFill>
        <p:spPr>
          <a:xfrm>
            <a:off x="6529955" y="2000250"/>
            <a:ext cx="4715328" cy="4125913"/>
          </a:xfrm>
          <a:prstGeom prst="rect">
            <a:avLst/>
          </a:prstGeom>
          <a:noFill/>
          <a:ln>
            <a:noFill/>
          </a:ln>
        </p:spPr>
      </p:pic>
      <p:sp>
        <p:nvSpPr>
          <p:cNvPr id="560" name="Google Shape;560;p50"/>
          <p:cNvSpPr/>
          <p:nvPr/>
        </p:nvSpPr>
        <p:spPr>
          <a:xfrm>
            <a:off x="1891147" y="3479073"/>
            <a:ext cx="596970" cy="201843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1" name="Google Shape;561;p50"/>
          <p:cNvSpPr/>
          <p:nvPr/>
        </p:nvSpPr>
        <p:spPr>
          <a:xfrm>
            <a:off x="3347077" y="2000250"/>
            <a:ext cx="1515868" cy="1710026"/>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2" name="Google Shape;562;p50"/>
          <p:cNvSpPr txBox="1"/>
          <p:nvPr/>
        </p:nvSpPr>
        <p:spPr>
          <a:xfrm>
            <a:off x="49325" y="4488292"/>
            <a:ext cx="160283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Traditional gender groups express more positive emotions</a:t>
            </a:r>
            <a:endParaRPr sz="1400" b="0" i="0" u="none" strike="noStrike" cap="none">
              <a:solidFill>
                <a:srgbClr val="000000"/>
              </a:solidFill>
              <a:latin typeface="Arial"/>
              <a:ea typeface="Arial"/>
              <a:cs typeface="Arial"/>
              <a:sym typeface="Arial"/>
            </a:endParaRPr>
          </a:p>
        </p:txBody>
      </p:sp>
      <p:sp>
        <p:nvSpPr>
          <p:cNvPr id="563" name="Google Shape;563;p50"/>
          <p:cNvSpPr txBox="1"/>
          <p:nvPr/>
        </p:nvSpPr>
        <p:spPr>
          <a:xfrm>
            <a:off x="5324304" y="1951672"/>
            <a:ext cx="173813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Non-traditional gender groups express more negative emotions</a:t>
            </a:r>
            <a:endParaRPr sz="1400" b="0" i="0" u="none" strike="noStrike" cap="none">
              <a:solidFill>
                <a:srgbClr val="000000"/>
              </a:solidFill>
              <a:latin typeface="Arial"/>
              <a:ea typeface="Arial"/>
              <a:cs typeface="Arial"/>
              <a:sym typeface="Arial"/>
            </a:endParaRPr>
          </a:p>
        </p:txBody>
      </p:sp>
      <p:cxnSp>
        <p:nvCxnSpPr>
          <p:cNvPr id="564" name="Google Shape;564;p50"/>
          <p:cNvCxnSpPr>
            <a:endCxn id="561" idx="3"/>
          </p:cNvCxnSpPr>
          <p:nvPr/>
        </p:nvCxnSpPr>
        <p:spPr>
          <a:xfrm flipH="1">
            <a:off x="4862945" y="2690263"/>
            <a:ext cx="461400" cy="165000"/>
          </a:xfrm>
          <a:prstGeom prst="straightConnector1">
            <a:avLst/>
          </a:prstGeom>
          <a:noFill/>
          <a:ln w="9525" cap="flat" cmpd="sng">
            <a:solidFill>
              <a:srgbClr val="BD4B48"/>
            </a:solidFill>
            <a:prstDash val="solid"/>
            <a:round/>
            <a:headEnd type="none" w="sm" len="sm"/>
            <a:tailEnd type="triangle" w="med" len="med"/>
          </a:ln>
        </p:spPr>
      </p:cxnSp>
      <p:cxnSp>
        <p:nvCxnSpPr>
          <p:cNvPr id="565" name="Google Shape;565;p50"/>
          <p:cNvCxnSpPr>
            <a:endCxn id="560" idx="1"/>
          </p:cNvCxnSpPr>
          <p:nvPr/>
        </p:nvCxnSpPr>
        <p:spPr>
          <a:xfrm rot="10800000" flipH="1">
            <a:off x="1226047" y="4488293"/>
            <a:ext cx="665100" cy="603300"/>
          </a:xfrm>
          <a:prstGeom prst="straightConnector1">
            <a:avLst/>
          </a:prstGeom>
          <a:noFill/>
          <a:ln w="9525" cap="flat" cmpd="sng">
            <a:solidFill>
              <a:srgbClr val="BD4B48"/>
            </a:solidFill>
            <a:prstDash val="solid"/>
            <a:round/>
            <a:headEnd type="none" w="sm" len="sm"/>
            <a:tailEnd type="triangle" w="med" len="med"/>
          </a:ln>
        </p:spPr>
      </p:cxnSp>
      <p:sp>
        <p:nvSpPr>
          <p:cNvPr id="566" name="Google Shape;566;p50"/>
          <p:cNvSpPr/>
          <p:nvPr/>
        </p:nvSpPr>
        <p:spPr>
          <a:xfrm>
            <a:off x="8988646" y="3479073"/>
            <a:ext cx="1515868" cy="1710026"/>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7" name="Google Shape;567;p50"/>
          <p:cNvSpPr txBox="1"/>
          <p:nvPr/>
        </p:nvSpPr>
        <p:spPr>
          <a:xfrm>
            <a:off x="5876869" y="5100185"/>
            <a:ext cx="151586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more positive climate</a:t>
            </a:r>
            <a:endParaRPr sz="1400" b="0" i="0" u="none" strike="noStrike" cap="none">
              <a:solidFill>
                <a:srgbClr val="000000"/>
              </a:solidFill>
              <a:latin typeface="Arial"/>
              <a:ea typeface="Arial"/>
              <a:cs typeface="Arial"/>
              <a:sym typeface="Arial"/>
            </a:endParaRPr>
          </a:p>
        </p:txBody>
      </p:sp>
      <p:sp>
        <p:nvSpPr>
          <p:cNvPr id="568" name="Google Shape;568;p50"/>
          <p:cNvSpPr/>
          <p:nvPr/>
        </p:nvSpPr>
        <p:spPr>
          <a:xfrm>
            <a:off x="7371751" y="3516930"/>
            <a:ext cx="1515868" cy="1710026"/>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9" name="Google Shape;569;p50"/>
          <p:cNvSpPr txBox="1"/>
          <p:nvPr/>
        </p:nvSpPr>
        <p:spPr>
          <a:xfrm>
            <a:off x="10588376" y="5141638"/>
            <a:ext cx="151586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less positive climate</a:t>
            </a:r>
            <a:endParaRPr sz="1400" b="0" i="0" u="none" strike="noStrike" cap="none">
              <a:solidFill>
                <a:srgbClr val="000000"/>
              </a:solidFill>
              <a:latin typeface="Arial"/>
              <a:ea typeface="Arial"/>
              <a:cs typeface="Arial"/>
              <a:sym typeface="Arial"/>
            </a:endParaRPr>
          </a:p>
        </p:txBody>
      </p:sp>
      <p:cxnSp>
        <p:nvCxnSpPr>
          <p:cNvPr id="570" name="Google Shape;570;p50"/>
          <p:cNvCxnSpPr>
            <a:stCxn id="567" idx="0"/>
            <a:endCxn id="568" idx="1"/>
          </p:cNvCxnSpPr>
          <p:nvPr/>
        </p:nvCxnSpPr>
        <p:spPr>
          <a:xfrm rot="10800000" flipH="1">
            <a:off x="6634803" y="4372085"/>
            <a:ext cx="736800" cy="728100"/>
          </a:xfrm>
          <a:prstGeom prst="straightConnector1">
            <a:avLst/>
          </a:prstGeom>
          <a:noFill/>
          <a:ln w="9525" cap="flat" cmpd="sng">
            <a:solidFill>
              <a:srgbClr val="BD4B48"/>
            </a:solidFill>
            <a:prstDash val="solid"/>
            <a:round/>
            <a:headEnd type="none" w="sm" len="sm"/>
            <a:tailEnd type="triangle" w="med" len="med"/>
          </a:ln>
        </p:spPr>
      </p:cxnSp>
      <p:cxnSp>
        <p:nvCxnSpPr>
          <p:cNvPr id="571" name="Google Shape;571;p50"/>
          <p:cNvCxnSpPr>
            <a:stCxn id="569" idx="0"/>
            <a:endCxn id="566" idx="3"/>
          </p:cNvCxnSpPr>
          <p:nvPr/>
        </p:nvCxnSpPr>
        <p:spPr>
          <a:xfrm rot="10800000">
            <a:off x="10504510" y="4334038"/>
            <a:ext cx="841800" cy="807600"/>
          </a:xfrm>
          <a:prstGeom prst="straightConnector1">
            <a:avLst/>
          </a:prstGeom>
          <a:noFill/>
          <a:ln w="9525" cap="flat" cmpd="sng">
            <a:solidFill>
              <a:srgbClr val="BD4B48"/>
            </a:solidFill>
            <a:prstDash val="solid"/>
            <a:round/>
            <a:headEnd type="none" w="sm" len="sm"/>
            <a:tailEnd type="triangle" w="med" len="med"/>
          </a:ln>
        </p:spPr>
      </p:cxnSp>
      <p:sp>
        <p:nvSpPr>
          <p:cNvPr id="3" name="TextBox 2">
            <a:extLst>
              <a:ext uri="{FF2B5EF4-FFF2-40B4-BE49-F238E27FC236}">
                <a16:creationId xmlns:a16="http://schemas.microsoft.com/office/drawing/2014/main" id="{6693EF93-251B-3355-9BC8-6432A945B722}"/>
              </a:ext>
            </a:extLst>
          </p:cNvPr>
          <p:cNvSpPr txBox="1"/>
          <p:nvPr/>
        </p:nvSpPr>
        <p:spPr>
          <a:xfrm>
            <a:off x="156763" y="5983512"/>
            <a:ext cx="11587002" cy="307777"/>
          </a:xfrm>
          <a:prstGeom prst="rect">
            <a:avLst/>
          </a:prstGeom>
          <a:solidFill>
            <a:schemeClr val="bg1"/>
          </a:solidFill>
        </p:spPr>
        <p:txBody>
          <a:bodyPr wrap="square">
            <a:spAutoFit/>
          </a:bodyPr>
          <a:lstStyle/>
          <a:p>
            <a:r>
              <a:rPr lang="en-US" b="0" i="0" dirty="0">
                <a:solidFill>
                  <a:srgbClr val="222222"/>
                </a:solidFill>
                <a:effectLst/>
                <a:latin typeface="Arial" panose="020B0604020202020204" pitchFamily="34" charset="0"/>
              </a:rPr>
              <a:t>Dorn et al (2024). Non-binary gender expression in online interactions. In </a:t>
            </a:r>
            <a:r>
              <a:rPr lang="en-US" b="0" i="1" dirty="0">
                <a:solidFill>
                  <a:srgbClr val="222222"/>
                </a:solidFill>
                <a:effectLst/>
                <a:latin typeface="Arial" panose="020B0604020202020204" pitchFamily="34" charset="0"/>
              </a:rPr>
              <a:t>ASONAM</a:t>
            </a:r>
            <a:r>
              <a:rPr lang="en-US" b="0" i="0" dirty="0">
                <a:solidFill>
                  <a:srgbClr val="222222"/>
                </a:solidFill>
                <a:effectLst/>
                <a:latin typeface="Arial" panose="020B0604020202020204" pitchFamily="34" charset="0"/>
              </a:rPr>
              <a:t>.</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9B1800-0E40-0533-1D99-1C3BAB54B4DB}"/>
              </a:ext>
            </a:extLst>
          </p:cNvPr>
          <p:cNvSpPr>
            <a:spLocks noGrp="1"/>
          </p:cNvSpPr>
          <p:nvPr>
            <p:ph type="title"/>
          </p:nvPr>
        </p:nvSpPr>
        <p:spPr/>
        <p:txBody>
          <a:bodyPr/>
          <a:lstStyle/>
          <a:p>
            <a:r>
              <a:rPr lang="en-US" dirty="0"/>
              <a:t>Toxicity of tweets</a:t>
            </a:r>
          </a:p>
        </p:txBody>
      </p:sp>
      <p:sp>
        <p:nvSpPr>
          <p:cNvPr id="8" name="Text Placeholder 7">
            <a:extLst>
              <a:ext uri="{FF2B5EF4-FFF2-40B4-BE49-F238E27FC236}">
                <a16:creationId xmlns:a16="http://schemas.microsoft.com/office/drawing/2014/main" id="{5188A133-0958-2D86-909F-97C4722C1608}"/>
              </a:ext>
            </a:extLst>
          </p:cNvPr>
          <p:cNvSpPr>
            <a:spLocks noGrp="1"/>
          </p:cNvSpPr>
          <p:nvPr>
            <p:ph type="body" idx="1"/>
          </p:nvPr>
        </p:nvSpPr>
        <p:spPr>
          <a:xfrm>
            <a:off x="6391835" y="1146051"/>
            <a:ext cx="5198695" cy="4980115"/>
          </a:xfrm>
        </p:spPr>
        <p:txBody>
          <a:bodyPr/>
          <a:lstStyle/>
          <a:p>
            <a:r>
              <a:rPr lang="en-US" sz="2800" dirty="0"/>
              <a:t>The highest median toxicity scores are he/they/</a:t>
            </a:r>
            <a:r>
              <a:rPr lang="en-US" sz="2800" dirty="0" err="1"/>
              <a:t>xe</a:t>
            </a:r>
            <a:r>
              <a:rPr lang="en-US" sz="2800" dirty="0"/>
              <a:t> (.0032) and they/</a:t>
            </a:r>
            <a:r>
              <a:rPr lang="en-US" sz="2800" dirty="0" err="1"/>
              <a:t>xe</a:t>
            </a:r>
            <a:r>
              <a:rPr lang="en-US" sz="2800" dirty="0"/>
              <a:t> (.0028), which are also more underrepresented groups. </a:t>
            </a:r>
          </a:p>
          <a:p>
            <a:r>
              <a:rPr lang="en-US" dirty="0"/>
              <a:t>The </a:t>
            </a:r>
            <a:r>
              <a:rPr lang="en-US" sz="2800" dirty="0"/>
              <a:t>least toxic </a:t>
            </a:r>
            <a:r>
              <a:rPr lang="en-US" dirty="0"/>
              <a:t>tweets </a:t>
            </a:r>
            <a:r>
              <a:rPr lang="en-US" sz="2800" dirty="0"/>
              <a:t>were posted by the binary gender groups (he and she pronouns).</a:t>
            </a:r>
          </a:p>
          <a:p>
            <a:endParaRPr lang="en-US" dirty="0"/>
          </a:p>
        </p:txBody>
      </p:sp>
      <p:pic>
        <p:nvPicPr>
          <p:cNvPr id="9" name="Google Shape;740;p68">
            <a:extLst>
              <a:ext uri="{FF2B5EF4-FFF2-40B4-BE49-F238E27FC236}">
                <a16:creationId xmlns:a16="http://schemas.microsoft.com/office/drawing/2014/main" id="{7330C2C8-F120-070C-7A51-FF79E9E3477A}"/>
              </a:ext>
            </a:extLst>
          </p:cNvPr>
          <p:cNvPicPr preferRelativeResize="0"/>
          <p:nvPr/>
        </p:nvPicPr>
        <p:blipFill>
          <a:blip r:embed="rId2">
            <a:alphaModFix/>
          </a:blip>
          <a:stretch>
            <a:fillRect/>
          </a:stretch>
        </p:blipFill>
        <p:spPr>
          <a:xfrm>
            <a:off x="902447" y="1146051"/>
            <a:ext cx="5547659" cy="4369989"/>
          </a:xfrm>
          <a:prstGeom prst="rect">
            <a:avLst/>
          </a:prstGeom>
          <a:noFill/>
          <a:ln w="9525" cap="flat" cmpd="sng">
            <a:solidFill>
              <a:srgbClr val="666666"/>
            </a:solidFill>
            <a:prstDash val="solid"/>
            <a:round/>
            <a:headEnd type="none" w="sm" len="sm"/>
            <a:tailEnd type="none" w="sm" len="sm"/>
          </a:ln>
        </p:spPr>
      </p:pic>
      <p:sp>
        <p:nvSpPr>
          <p:cNvPr id="11" name="TextBox 10">
            <a:extLst>
              <a:ext uri="{FF2B5EF4-FFF2-40B4-BE49-F238E27FC236}">
                <a16:creationId xmlns:a16="http://schemas.microsoft.com/office/drawing/2014/main" id="{B4617C04-1270-5381-CE20-D81BCEB2E322}"/>
              </a:ext>
            </a:extLst>
          </p:cNvPr>
          <p:cNvSpPr txBox="1"/>
          <p:nvPr/>
        </p:nvSpPr>
        <p:spPr>
          <a:xfrm>
            <a:off x="842122" y="5616706"/>
            <a:ext cx="11099426" cy="307777"/>
          </a:xfrm>
          <a:prstGeom prst="rect">
            <a:avLst/>
          </a:prstGeom>
          <a:noFill/>
        </p:spPr>
        <p:txBody>
          <a:bodyPr wrap="square">
            <a:spAutoFit/>
          </a:bodyPr>
          <a:lstStyle/>
          <a:p>
            <a:r>
              <a:rPr lang="en-US" b="0" i="0" dirty="0">
                <a:solidFill>
                  <a:srgbClr val="222222"/>
                </a:solidFill>
                <a:effectLst/>
                <a:latin typeface="Arial" panose="020B0604020202020204" pitchFamily="34" charset="0"/>
              </a:rPr>
              <a:t>Dorn et al (2024). Non-binary gender expression in online interactions. In </a:t>
            </a:r>
            <a:r>
              <a:rPr lang="en-US" b="0" i="1" dirty="0">
                <a:solidFill>
                  <a:srgbClr val="222222"/>
                </a:solidFill>
                <a:effectLst/>
                <a:latin typeface="Arial" panose="020B0604020202020204" pitchFamily="34" charset="0"/>
              </a:rPr>
              <a:t>ASONAM</a:t>
            </a:r>
            <a:r>
              <a:rPr lang="en-US" b="0" i="0" dirty="0">
                <a:solidFill>
                  <a:srgbClr val="2222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2181734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p:cNvSpPr txBox="1">
            <a:spLocks noGrp="1"/>
          </p:cNvSpPr>
          <p:nvPr>
            <p:ph type="title"/>
          </p:nvPr>
        </p:nvSpPr>
        <p:spPr>
          <a:xfrm>
            <a:off x="2176897" y="349330"/>
            <a:ext cx="8032750" cy="1000125"/>
          </a:xfrm>
          <a:prstGeom prst="rect">
            <a:avLst/>
          </a:prstGeom>
          <a:noFill/>
          <a:ln>
            <a:noFill/>
          </a:ln>
        </p:spPr>
        <p:txBody>
          <a:bodyPr spcFirstLastPara="1" wrap="square" lIns="0" tIns="12700" rIns="0" bIns="0" anchor="ctr" anchorCtr="0">
            <a:spAutoFit/>
          </a:bodyPr>
          <a:lstStyle/>
          <a:p>
            <a:pPr marL="12700" marR="5080" lvl="0" indent="0" algn="ctr" rtl="0">
              <a:lnSpc>
                <a:spcPct val="100000"/>
              </a:lnSpc>
              <a:spcBef>
                <a:spcPts val="0"/>
              </a:spcBef>
              <a:spcAft>
                <a:spcPts val="0"/>
              </a:spcAft>
              <a:buSzPts val="1400"/>
              <a:buNone/>
            </a:pPr>
            <a:r>
              <a:rPr lang="en-US" sz="3200">
                <a:solidFill>
                  <a:srgbClr val="212121"/>
                </a:solidFill>
                <a:latin typeface="Times New Roman"/>
                <a:ea typeface="Times New Roman"/>
                <a:cs typeface="Times New Roman"/>
                <a:sym typeface="Times New Roman"/>
              </a:rPr>
              <a:t>A father and son get in a car crash and are rushed  to the hospital.</a:t>
            </a:r>
            <a:endParaRPr sz="3200">
              <a:latin typeface="Times New Roman"/>
              <a:ea typeface="Times New Roman"/>
              <a:cs typeface="Times New Roman"/>
              <a:sym typeface="Times New Roman"/>
            </a:endParaRPr>
          </a:p>
        </p:txBody>
      </p:sp>
      <p:sp>
        <p:nvSpPr>
          <p:cNvPr id="186" name="Google Shape;186;p4"/>
          <p:cNvSpPr txBox="1"/>
          <p:nvPr/>
        </p:nvSpPr>
        <p:spPr>
          <a:xfrm>
            <a:off x="10284777" y="6547166"/>
            <a:ext cx="163830" cy="228909"/>
          </a:xfrm>
          <a:prstGeom prst="rect">
            <a:avLst/>
          </a:prstGeom>
          <a:noFill/>
          <a:ln>
            <a:noFill/>
          </a:ln>
        </p:spPr>
        <p:txBody>
          <a:bodyPr spcFirstLastPara="1" wrap="square" lIns="0" tIns="13325" rIns="0" bIns="0" anchor="t" anchorCtr="0">
            <a:spAutoFit/>
          </a:bodyPr>
          <a:lstStyle/>
          <a:p>
            <a:pPr marL="254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C58AD"/>
                </a:solidFill>
                <a:latin typeface="Verdana"/>
                <a:ea typeface="Verdana"/>
                <a:cs typeface="Verdana"/>
                <a:sym typeface="Verdana"/>
              </a:rPr>
              <a:t>2</a:t>
            </a:r>
            <a:endParaRPr sz="1400" b="0" i="0" u="none" strike="noStrike" cap="none">
              <a:solidFill>
                <a:schemeClr val="dk1"/>
              </a:solidFill>
              <a:latin typeface="Verdana"/>
              <a:ea typeface="Verdana"/>
              <a:cs typeface="Verdana"/>
              <a:sym typeface="Verdana"/>
            </a:endParaRPr>
          </a:p>
        </p:txBody>
      </p:sp>
      <p:sp>
        <p:nvSpPr>
          <p:cNvPr id="187" name="Google Shape;187;p4"/>
          <p:cNvSpPr txBox="1"/>
          <p:nvPr/>
        </p:nvSpPr>
        <p:spPr>
          <a:xfrm>
            <a:off x="2076774" y="1809808"/>
            <a:ext cx="8348400" cy="4764600"/>
          </a:xfrm>
          <a:prstGeom prst="rect">
            <a:avLst/>
          </a:prstGeom>
          <a:noFill/>
          <a:ln>
            <a:noFill/>
          </a:ln>
        </p:spPr>
        <p:txBody>
          <a:bodyPr spcFirstLastPara="1" wrap="square" lIns="0" tIns="12700" rIns="0" bIns="0" anchor="t" anchorCtr="0">
            <a:spAutoFit/>
          </a:bodyPr>
          <a:lstStyle/>
          <a:p>
            <a:pPr marL="112395"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212121"/>
                </a:solidFill>
                <a:latin typeface="Times New Roman"/>
                <a:ea typeface="Times New Roman"/>
                <a:cs typeface="Times New Roman"/>
                <a:sym typeface="Times New Roman"/>
              </a:rPr>
              <a:t>The father dies.</a:t>
            </a:r>
            <a:endParaRPr sz="3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Clr>
                <a:srgbClr val="000000"/>
              </a:buClr>
              <a:buSzPts val="3350"/>
              <a:buFont typeface="Arial"/>
              <a:buNone/>
            </a:pPr>
            <a:endParaRPr sz="3350" b="0" i="0" u="none" strike="noStrike" cap="none">
              <a:solidFill>
                <a:schemeClr val="dk1"/>
              </a:solidFill>
              <a:latin typeface="Times New Roman"/>
              <a:ea typeface="Times New Roman"/>
              <a:cs typeface="Times New Roman"/>
              <a:sym typeface="Times New Roman"/>
            </a:endParaRPr>
          </a:p>
          <a:p>
            <a:pPr marL="112395" marR="630555"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212121"/>
                </a:solidFill>
                <a:latin typeface="Times New Roman"/>
                <a:ea typeface="Times New Roman"/>
                <a:cs typeface="Times New Roman"/>
                <a:sym typeface="Times New Roman"/>
              </a:rPr>
              <a:t>The boy is taken to the operating room and the  surgeon says,</a:t>
            </a:r>
            <a:endParaRPr sz="3200" b="0" i="0" u="none" strike="noStrike" cap="none">
              <a:solidFill>
                <a:schemeClr val="dk1"/>
              </a:solidFill>
              <a:latin typeface="Times New Roman"/>
              <a:ea typeface="Times New Roman"/>
              <a:cs typeface="Times New Roman"/>
              <a:sym typeface="Times New Roman"/>
            </a:endParaRPr>
          </a:p>
          <a:p>
            <a:pPr marL="112395" marR="5080" lvl="0" indent="0" algn="l" rtl="0">
              <a:lnSpc>
                <a:spcPct val="240625"/>
              </a:lnSpc>
              <a:spcBef>
                <a:spcPts val="860"/>
              </a:spcBef>
              <a:spcAft>
                <a:spcPts val="0"/>
              </a:spcAft>
              <a:buClr>
                <a:srgbClr val="000000"/>
              </a:buClr>
              <a:buSzPts val="3200"/>
              <a:buFont typeface="Arial"/>
              <a:buNone/>
            </a:pPr>
            <a:r>
              <a:rPr lang="en-US" sz="3200" b="0" i="0" u="none" strike="noStrike" cap="none">
                <a:solidFill>
                  <a:srgbClr val="212121"/>
                </a:solidFill>
                <a:latin typeface="Times New Roman"/>
                <a:ea typeface="Times New Roman"/>
                <a:cs typeface="Times New Roman"/>
                <a:sym typeface="Times New Roman"/>
              </a:rPr>
              <a:t>“I can’t operate on this boy, because he’s my son.”  Can you explain why?</a:t>
            </a:r>
            <a:endParaRPr sz="3200" b="0" i="0" u="none" strike="noStrike" cap="none">
              <a:solidFill>
                <a:schemeClr val="dk1"/>
              </a:solidFill>
              <a:latin typeface="Times New Roman"/>
              <a:ea typeface="Times New Roman"/>
              <a:cs typeface="Times New Roman"/>
              <a:sym typeface="Times New Roman"/>
            </a:endParaRPr>
          </a:p>
          <a:p>
            <a:pPr marL="12700" marR="0" lvl="0" indent="0" algn="l" rtl="0">
              <a:lnSpc>
                <a:spcPct val="117777"/>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 name="Google Shape;188;p4"/>
          <p:cNvSpPr txBox="1"/>
          <p:nvPr/>
        </p:nvSpPr>
        <p:spPr>
          <a:xfrm>
            <a:off x="4724275" y="6314375"/>
            <a:ext cx="5560500" cy="461700"/>
          </a:xfrm>
          <a:prstGeom prst="rect">
            <a:avLst/>
          </a:prstGeom>
          <a:noFill/>
          <a:ln>
            <a:noFill/>
          </a:ln>
        </p:spPr>
        <p:txBody>
          <a:bodyPr spcFirstLastPara="1" wrap="square" lIns="91425" tIns="91425" rIns="91425" bIns="91425" anchor="t" anchorCtr="0">
            <a:spAutoFit/>
          </a:bodyPr>
          <a:lstStyle/>
          <a:p>
            <a:pPr marL="12700" lvl="0" indent="0" algn="l" rtl="0">
              <a:lnSpc>
                <a:spcPct val="117777"/>
              </a:lnSpc>
              <a:spcBef>
                <a:spcPts val="0"/>
              </a:spcBef>
              <a:spcAft>
                <a:spcPts val="0"/>
              </a:spcAft>
              <a:buNone/>
            </a:pPr>
            <a:r>
              <a:rPr lang="en-US" sz="1800">
                <a:solidFill>
                  <a:schemeClr val="dk1"/>
                </a:solidFill>
                <a:latin typeface="Calibri"/>
                <a:ea typeface="Calibri"/>
                <a:cs typeface="Calibri"/>
                <a:sym typeface="Calibri"/>
              </a:rPr>
              <a:t>https:/</a:t>
            </a:r>
            <a:r>
              <a:rPr lang="en-U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/www.youtube.com/watch?v=J69HkKz9g4A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5110-807D-92BC-6E94-2F91A21FA18B}"/>
              </a:ext>
            </a:extLst>
          </p:cNvPr>
          <p:cNvSpPr>
            <a:spLocks noGrp="1"/>
          </p:cNvSpPr>
          <p:nvPr>
            <p:ph type="title"/>
          </p:nvPr>
        </p:nvSpPr>
        <p:spPr/>
        <p:txBody>
          <a:bodyPr/>
          <a:lstStyle/>
          <a:p>
            <a:r>
              <a:rPr lang="en-US" dirty="0"/>
              <a:t>Reclaimed slurs</a:t>
            </a:r>
          </a:p>
        </p:txBody>
      </p:sp>
      <p:sp>
        <p:nvSpPr>
          <p:cNvPr id="3" name="Text Placeholder 2">
            <a:extLst>
              <a:ext uri="{FF2B5EF4-FFF2-40B4-BE49-F238E27FC236}">
                <a16:creationId xmlns:a16="http://schemas.microsoft.com/office/drawing/2014/main" id="{6516CC06-2104-81CA-2F11-621029EE8CB3}"/>
              </a:ext>
            </a:extLst>
          </p:cNvPr>
          <p:cNvSpPr>
            <a:spLocks noGrp="1"/>
          </p:cNvSpPr>
          <p:nvPr>
            <p:ph type="body" idx="1"/>
          </p:nvPr>
        </p:nvSpPr>
        <p:spPr>
          <a:xfrm>
            <a:off x="609601" y="1146051"/>
            <a:ext cx="10980929" cy="1395443"/>
          </a:xfrm>
        </p:spPr>
        <p:txBody>
          <a:bodyPr/>
          <a:lstStyle/>
          <a:p>
            <a:r>
              <a:rPr lang="en" sz="2400" dirty="0"/>
              <a:t>Mock impoliteness is tolerated from ingroup members</a:t>
            </a:r>
          </a:p>
          <a:p>
            <a:r>
              <a:rPr lang="en" sz="2400" dirty="0"/>
              <a:t>Historical slurs can be repurposed by marginalized communities for nontoxic purposes like identifying oneself.</a:t>
            </a:r>
            <a:endParaRPr lang="en-US" sz="2400" dirty="0"/>
          </a:p>
        </p:txBody>
      </p:sp>
      <p:pic>
        <p:nvPicPr>
          <p:cNvPr id="4" name="Google Shape;393;p42">
            <a:extLst>
              <a:ext uri="{FF2B5EF4-FFF2-40B4-BE49-F238E27FC236}">
                <a16:creationId xmlns:a16="http://schemas.microsoft.com/office/drawing/2014/main" id="{433A1DDA-9EBD-62F0-A538-E26723503CEF}"/>
              </a:ext>
            </a:extLst>
          </p:cNvPr>
          <p:cNvPicPr preferRelativeResize="0">
            <a:picLocks noChangeAspect="1"/>
          </p:cNvPicPr>
          <p:nvPr/>
        </p:nvPicPr>
        <p:blipFill rotWithShape="1">
          <a:blip r:embed="rId2">
            <a:alphaModFix/>
          </a:blip>
          <a:srcRect l="1419"/>
          <a:stretch/>
        </p:blipFill>
        <p:spPr>
          <a:xfrm>
            <a:off x="1751223" y="2683991"/>
            <a:ext cx="6721016" cy="2834640"/>
          </a:xfrm>
          <a:prstGeom prst="rect">
            <a:avLst/>
          </a:prstGeom>
          <a:noFill/>
          <a:ln>
            <a:noFill/>
          </a:ln>
        </p:spPr>
      </p:pic>
      <p:sp>
        <p:nvSpPr>
          <p:cNvPr id="6" name="TextBox 5">
            <a:extLst>
              <a:ext uri="{FF2B5EF4-FFF2-40B4-BE49-F238E27FC236}">
                <a16:creationId xmlns:a16="http://schemas.microsoft.com/office/drawing/2014/main" id="{6026EA79-053B-39DC-BD93-83893FAD6938}"/>
              </a:ext>
            </a:extLst>
          </p:cNvPr>
          <p:cNvSpPr txBox="1"/>
          <p:nvPr/>
        </p:nvSpPr>
        <p:spPr>
          <a:xfrm>
            <a:off x="680197" y="5711949"/>
            <a:ext cx="9714379" cy="307777"/>
          </a:xfrm>
          <a:prstGeom prst="rect">
            <a:avLst/>
          </a:prstGeom>
          <a:noFill/>
        </p:spPr>
        <p:txBody>
          <a:bodyPr wrap="square">
            <a:spAutoFit/>
          </a:bodyPr>
          <a:lstStyle/>
          <a:p>
            <a:r>
              <a:rPr lang="en-US" b="0" i="0" dirty="0">
                <a:solidFill>
                  <a:srgbClr val="222222"/>
                </a:solidFill>
                <a:effectLst/>
                <a:latin typeface="Arial" panose="020B0604020202020204" pitchFamily="34" charset="0"/>
              </a:rPr>
              <a:t>Dorn et al. (2024). Harmful speech detection by language models exhibits gender-queer dialect bias. In </a:t>
            </a:r>
            <a:r>
              <a:rPr lang="en-US" b="0" i="1" dirty="0">
                <a:solidFill>
                  <a:srgbClr val="222222"/>
                </a:solidFill>
                <a:effectLst/>
                <a:latin typeface="Arial" panose="020B0604020202020204" pitchFamily="34" charset="0"/>
              </a:rPr>
              <a:t>EAAMO.</a:t>
            </a:r>
            <a:endParaRPr lang="en-US" dirty="0"/>
          </a:p>
        </p:txBody>
      </p:sp>
    </p:spTree>
    <p:extLst>
      <p:ext uri="{BB962C8B-B14F-4D97-AF65-F5344CB8AC3E}">
        <p14:creationId xmlns:p14="http://schemas.microsoft.com/office/powerpoint/2010/main" val="520605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D53D-866C-75B2-253F-ABEE459D4A82}"/>
              </a:ext>
            </a:extLst>
          </p:cNvPr>
          <p:cNvSpPr>
            <a:spLocks noGrp="1"/>
          </p:cNvSpPr>
          <p:nvPr>
            <p:ph type="title"/>
          </p:nvPr>
        </p:nvSpPr>
        <p:spPr/>
        <p:txBody>
          <a:bodyPr/>
          <a:lstStyle/>
          <a:p>
            <a:r>
              <a:rPr lang="en-US" sz="3200" dirty="0"/>
              <a:t>Can language models understand the nuances of toxicity?</a:t>
            </a:r>
          </a:p>
        </p:txBody>
      </p:sp>
      <p:sp>
        <p:nvSpPr>
          <p:cNvPr id="3" name="Text Placeholder 2">
            <a:extLst>
              <a:ext uri="{FF2B5EF4-FFF2-40B4-BE49-F238E27FC236}">
                <a16:creationId xmlns:a16="http://schemas.microsoft.com/office/drawing/2014/main" id="{FA562D35-7D1E-D0BB-337A-77D3B3CC21E2}"/>
              </a:ext>
            </a:extLst>
          </p:cNvPr>
          <p:cNvSpPr>
            <a:spLocks noGrp="1"/>
          </p:cNvSpPr>
          <p:nvPr>
            <p:ph type="body" idx="1"/>
          </p:nvPr>
        </p:nvSpPr>
        <p:spPr>
          <a:xfrm>
            <a:off x="609602" y="1146051"/>
            <a:ext cx="6048318" cy="4980115"/>
          </a:xfrm>
        </p:spPr>
        <p:txBody>
          <a:bodyPr/>
          <a:lstStyle/>
          <a:p>
            <a:pPr marL="457200" lvl="0" indent="-330200" algn="l" rtl="0">
              <a:spcBef>
                <a:spcPts val="0"/>
              </a:spcBef>
              <a:spcAft>
                <a:spcPts val="0"/>
              </a:spcAft>
              <a:buSzPts val="1600"/>
              <a:buChar char="●"/>
            </a:pPr>
            <a:r>
              <a:rPr lang="en-US" sz="2400" dirty="0">
                <a:latin typeface="Calibri" panose="020F0502020204030204" pitchFamily="34" charset="0"/>
                <a:ea typeface="Calibri" panose="020F0502020204030204" pitchFamily="34" charset="0"/>
                <a:cs typeface="Calibri" panose="020F0502020204030204" pitchFamily="34" charset="0"/>
              </a:rPr>
              <a:t>Three prompting schemas for generative language models, each adding more context to the model’s input than the last.</a:t>
            </a:r>
          </a:p>
          <a:p>
            <a:pPr marL="914400" lvl="1" indent="-330200" algn="l" rtl="0">
              <a:spcBef>
                <a:spcPts val="0"/>
              </a:spcBef>
              <a:spcAft>
                <a:spcPts val="0"/>
              </a:spcAft>
              <a:buClr>
                <a:schemeClr val="dk1"/>
              </a:buClr>
              <a:buSzPts val="1600"/>
              <a:buFont typeface="Nunito"/>
              <a:buChar char="○"/>
            </a:pPr>
            <a:r>
              <a:rPr lang="en-US" b="1" dirty="0">
                <a:latin typeface="Calibri" panose="020F0502020204030204" pitchFamily="34" charset="0"/>
                <a:ea typeface="Calibri" panose="020F0502020204030204" pitchFamily="34" charset="0"/>
                <a:cs typeface="Calibri" panose="020F0502020204030204" pitchFamily="34" charset="0"/>
                <a:sym typeface="Assistant"/>
              </a:rPr>
              <a:t>Vanilla </a:t>
            </a:r>
            <a:r>
              <a:rPr lang="en-US" dirty="0">
                <a:latin typeface="Calibri" panose="020F0502020204030204" pitchFamily="34" charset="0"/>
                <a:ea typeface="Calibri" panose="020F0502020204030204" pitchFamily="34" charset="0"/>
                <a:cs typeface="Calibri" panose="020F0502020204030204" pitchFamily="34" charset="0"/>
              </a:rPr>
              <a:t>model inputs consist of: a definition of harm, definition of ingroup and outgroup, the task definition, and an input post to annotate.</a:t>
            </a:r>
          </a:p>
          <a:p>
            <a:pPr marL="914400" lvl="1" indent="-330200" algn="l" rtl="0">
              <a:spcBef>
                <a:spcPts val="0"/>
              </a:spcBef>
              <a:spcAft>
                <a:spcPts val="0"/>
              </a:spcAft>
              <a:buClr>
                <a:schemeClr val="dk1"/>
              </a:buClr>
              <a:buSzPts val="1600"/>
              <a:buFont typeface="Nunito"/>
              <a:buChar char="○"/>
            </a:pPr>
            <a:r>
              <a:rPr lang="en-US" b="1" dirty="0">
                <a:latin typeface="Calibri" panose="020F0502020204030204" pitchFamily="34" charset="0"/>
                <a:ea typeface="Calibri" panose="020F0502020204030204" pitchFamily="34" charset="0"/>
                <a:cs typeface="Calibri" panose="020F0502020204030204" pitchFamily="34" charset="0"/>
                <a:sym typeface="Assistant"/>
              </a:rPr>
              <a:t>Identity </a:t>
            </a:r>
            <a:r>
              <a:rPr lang="en-US" dirty="0">
                <a:latin typeface="Calibri" panose="020F0502020204030204" pitchFamily="34" charset="0"/>
                <a:ea typeface="Calibri" panose="020F0502020204030204" pitchFamily="34" charset="0"/>
                <a:cs typeface="Calibri" panose="020F0502020204030204" pitchFamily="34" charset="0"/>
              </a:rPr>
              <a:t>prompts add a statement before the post: </a:t>
            </a:r>
            <a:r>
              <a:rPr lang="en-US" i="1" dirty="0">
                <a:latin typeface="Calibri" panose="020F0502020204030204" pitchFamily="34" charset="0"/>
                <a:ea typeface="Calibri" panose="020F0502020204030204" pitchFamily="34" charset="0"/>
                <a:cs typeface="Calibri" panose="020F0502020204030204" pitchFamily="34" charset="0"/>
              </a:rPr>
              <a:t>An [ingroup/outgroup] member wrote the following post.</a:t>
            </a:r>
          </a:p>
          <a:p>
            <a:pPr marL="914400" lvl="1" indent="-330200" algn="l" rtl="0">
              <a:spcBef>
                <a:spcPts val="0"/>
              </a:spcBef>
              <a:spcAft>
                <a:spcPts val="0"/>
              </a:spcAft>
              <a:buClr>
                <a:schemeClr val="dk1"/>
              </a:buClr>
              <a:buSzPts val="1600"/>
              <a:buFont typeface="Nunito"/>
              <a:buChar char="○"/>
            </a:pPr>
            <a:r>
              <a:rPr lang="en-US" b="1" dirty="0">
                <a:latin typeface="Calibri" panose="020F0502020204030204" pitchFamily="34" charset="0"/>
                <a:ea typeface="Calibri" panose="020F0502020204030204" pitchFamily="34" charset="0"/>
                <a:cs typeface="Calibri" panose="020F0502020204030204" pitchFamily="34" charset="0"/>
                <a:sym typeface="Assistant"/>
              </a:rPr>
              <a:t>Identity-cot </a:t>
            </a:r>
            <a:r>
              <a:rPr lang="en-US" dirty="0">
                <a:latin typeface="Calibri" panose="020F0502020204030204" pitchFamily="34" charset="0"/>
                <a:ea typeface="Calibri" panose="020F0502020204030204" pitchFamily="34" charset="0"/>
                <a:cs typeface="Calibri" panose="020F0502020204030204" pitchFamily="34" charset="0"/>
              </a:rPr>
              <a:t>adds chain-of-thought reasoning to the desired outputs in the training phase.</a:t>
            </a:r>
          </a:p>
          <a:p>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Google Shape;418;p45">
            <a:extLst>
              <a:ext uri="{FF2B5EF4-FFF2-40B4-BE49-F238E27FC236}">
                <a16:creationId xmlns:a16="http://schemas.microsoft.com/office/drawing/2014/main" id="{AD7037D1-5023-820F-922D-F0E7CA77A198}"/>
              </a:ext>
            </a:extLst>
          </p:cNvPr>
          <p:cNvPicPr preferRelativeResize="0"/>
          <p:nvPr/>
        </p:nvPicPr>
        <p:blipFill>
          <a:blip r:embed="rId2">
            <a:alphaModFix/>
          </a:blip>
          <a:stretch>
            <a:fillRect/>
          </a:stretch>
        </p:blipFill>
        <p:spPr>
          <a:xfrm>
            <a:off x="6934201" y="1109063"/>
            <a:ext cx="3708176" cy="5134855"/>
          </a:xfrm>
          <a:prstGeom prst="rect">
            <a:avLst/>
          </a:prstGeom>
          <a:noFill/>
          <a:ln>
            <a:noFill/>
          </a:ln>
        </p:spPr>
      </p:pic>
      <p:sp>
        <p:nvSpPr>
          <p:cNvPr id="5" name="Google Shape;419;p45">
            <a:extLst>
              <a:ext uri="{FF2B5EF4-FFF2-40B4-BE49-F238E27FC236}">
                <a16:creationId xmlns:a16="http://schemas.microsoft.com/office/drawing/2014/main" id="{6DD6F690-6235-D371-A5C9-D5F32F93DB82}"/>
              </a:ext>
            </a:extLst>
          </p:cNvPr>
          <p:cNvSpPr/>
          <p:nvPr/>
        </p:nvSpPr>
        <p:spPr>
          <a:xfrm>
            <a:off x="10648818" y="1365889"/>
            <a:ext cx="263400" cy="1701900"/>
          </a:xfrm>
          <a:prstGeom prst="rightBrace">
            <a:avLst>
              <a:gd name="adj1" fmla="val 50000"/>
              <a:gd name="adj2"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Calibri" panose="020F0502020204030204" pitchFamily="34" charset="0"/>
              <a:ea typeface="Calibri" panose="020F0502020204030204" pitchFamily="34" charset="0"/>
              <a:cs typeface="Calibri" panose="020F0502020204030204" pitchFamily="34" charset="0"/>
              <a:sym typeface="Assistant Medium"/>
            </a:endParaRPr>
          </a:p>
        </p:txBody>
      </p:sp>
      <p:sp>
        <p:nvSpPr>
          <p:cNvPr id="6" name="Google Shape;420;p45">
            <a:extLst>
              <a:ext uri="{FF2B5EF4-FFF2-40B4-BE49-F238E27FC236}">
                <a16:creationId xmlns:a16="http://schemas.microsoft.com/office/drawing/2014/main" id="{34003CFB-9145-D203-634F-E6CC404E5846}"/>
              </a:ext>
            </a:extLst>
          </p:cNvPr>
          <p:cNvSpPr/>
          <p:nvPr/>
        </p:nvSpPr>
        <p:spPr>
          <a:xfrm>
            <a:off x="10648818" y="4125863"/>
            <a:ext cx="263400" cy="254400"/>
          </a:xfrm>
          <a:prstGeom prst="rightBrace">
            <a:avLst>
              <a:gd name="adj1" fmla="val 50000"/>
              <a:gd name="adj2"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Calibri" panose="020F0502020204030204" pitchFamily="34" charset="0"/>
              <a:ea typeface="Calibri" panose="020F0502020204030204" pitchFamily="34" charset="0"/>
              <a:cs typeface="Calibri" panose="020F0502020204030204" pitchFamily="34" charset="0"/>
              <a:sym typeface="Assistant Medium"/>
            </a:endParaRPr>
          </a:p>
        </p:txBody>
      </p:sp>
      <p:sp>
        <p:nvSpPr>
          <p:cNvPr id="7" name="Google Shape;421;p45">
            <a:extLst>
              <a:ext uri="{FF2B5EF4-FFF2-40B4-BE49-F238E27FC236}">
                <a16:creationId xmlns:a16="http://schemas.microsoft.com/office/drawing/2014/main" id="{E544B975-E60B-1FF9-2A8F-50FCC04D41BB}"/>
              </a:ext>
            </a:extLst>
          </p:cNvPr>
          <p:cNvSpPr/>
          <p:nvPr/>
        </p:nvSpPr>
        <p:spPr>
          <a:xfrm>
            <a:off x="10648818" y="3599492"/>
            <a:ext cx="263400" cy="393600"/>
          </a:xfrm>
          <a:prstGeom prst="rightBrace">
            <a:avLst>
              <a:gd name="adj1" fmla="val 50000"/>
              <a:gd name="adj2"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Calibri" panose="020F0502020204030204" pitchFamily="34" charset="0"/>
              <a:ea typeface="Calibri" panose="020F0502020204030204" pitchFamily="34" charset="0"/>
              <a:cs typeface="Calibri" panose="020F0502020204030204" pitchFamily="34" charset="0"/>
              <a:sym typeface="Assistant Medium"/>
            </a:endParaRPr>
          </a:p>
        </p:txBody>
      </p:sp>
      <p:sp>
        <p:nvSpPr>
          <p:cNvPr id="8" name="Google Shape;422;p45">
            <a:extLst>
              <a:ext uri="{FF2B5EF4-FFF2-40B4-BE49-F238E27FC236}">
                <a16:creationId xmlns:a16="http://schemas.microsoft.com/office/drawing/2014/main" id="{A7E3963A-3B57-DE52-C500-8B3B8A700C5B}"/>
              </a:ext>
            </a:extLst>
          </p:cNvPr>
          <p:cNvSpPr/>
          <p:nvPr/>
        </p:nvSpPr>
        <p:spPr>
          <a:xfrm>
            <a:off x="10648818" y="4544405"/>
            <a:ext cx="263400" cy="254400"/>
          </a:xfrm>
          <a:prstGeom prst="rightBrace">
            <a:avLst>
              <a:gd name="adj1" fmla="val 50000"/>
              <a:gd name="adj2"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Calibri" panose="020F0502020204030204" pitchFamily="34" charset="0"/>
              <a:ea typeface="Calibri" panose="020F0502020204030204" pitchFamily="34" charset="0"/>
              <a:cs typeface="Calibri" panose="020F0502020204030204" pitchFamily="34" charset="0"/>
              <a:sym typeface="Assistant Medium"/>
            </a:endParaRPr>
          </a:p>
        </p:txBody>
      </p:sp>
      <p:sp>
        <p:nvSpPr>
          <p:cNvPr id="9" name="Google Shape;423;p45">
            <a:extLst>
              <a:ext uri="{FF2B5EF4-FFF2-40B4-BE49-F238E27FC236}">
                <a16:creationId xmlns:a16="http://schemas.microsoft.com/office/drawing/2014/main" id="{F9676990-DB44-508D-B011-E3866CC3BB0E}"/>
              </a:ext>
            </a:extLst>
          </p:cNvPr>
          <p:cNvSpPr/>
          <p:nvPr/>
        </p:nvSpPr>
        <p:spPr>
          <a:xfrm>
            <a:off x="10648818" y="4985359"/>
            <a:ext cx="263400" cy="672000"/>
          </a:xfrm>
          <a:prstGeom prst="rightBrace">
            <a:avLst>
              <a:gd name="adj1" fmla="val 50000"/>
              <a:gd name="adj2"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Calibri" panose="020F0502020204030204" pitchFamily="34" charset="0"/>
              <a:ea typeface="Calibri" panose="020F0502020204030204" pitchFamily="34" charset="0"/>
              <a:cs typeface="Calibri" panose="020F0502020204030204" pitchFamily="34" charset="0"/>
              <a:sym typeface="Assistant Medium"/>
            </a:endParaRPr>
          </a:p>
        </p:txBody>
      </p:sp>
      <p:sp>
        <p:nvSpPr>
          <p:cNvPr id="10" name="Google Shape;424;p45">
            <a:extLst>
              <a:ext uri="{FF2B5EF4-FFF2-40B4-BE49-F238E27FC236}">
                <a16:creationId xmlns:a16="http://schemas.microsoft.com/office/drawing/2014/main" id="{E82514F4-0917-B523-09BF-B2741A099707}"/>
              </a:ext>
            </a:extLst>
          </p:cNvPr>
          <p:cNvSpPr/>
          <p:nvPr/>
        </p:nvSpPr>
        <p:spPr>
          <a:xfrm>
            <a:off x="10648818" y="5664615"/>
            <a:ext cx="263400" cy="254400"/>
          </a:xfrm>
          <a:prstGeom prst="rightBrace">
            <a:avLst>
              <a:gd name="adj1" fmla="val 50000"/>
              <a:gd name="adj2"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Calibri" panose="020F0502020204030204" pitchFamily="34" charset="0"/>
              <a:ea typeface="Calibri" panose="020F0502020204030204" pitchFamily="34" charset="0"/>
              <a:cs typeface="Calibri" panose="020F0502020204030204" pitchFamily="34" charset="0"/>
              <a:sym typeface="Assistant Medium"/>
            </a:endParaRPr>
          </a:p>
        </p:txBody>
      </p:sp>
      <p:sp>
        <p:nvSpPr>
          <p:cNvPr id="11" name="Google Shape;425;p45">
            <a:extLst>
              <a:ext uri="{FF2B5EF4-FFF2-40B4-BE49-F238E27FC236}">
                <a16:creationId xmlns:a16="http://schemas.microsoft.com/office/drawing/2014/main" id="{2947F51C-3348-E4D1-DD72-C931811814AF}"/>
              </a:ext>
            </a:extLst>
          </p:cNvPr>
          <p:cNvSpPr txBox="1"/>
          <p:nvPr/>
        </p:nvSpPr>
        <p:spPr>
          <a:xfrm>
            <a:off x="10972800" y="1939789"/>
            <a:ext cx="105365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Assistant Medium"/>
              </a:rPr>
              <a:t>Harm Definition</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12" name="Google Shape;426;p45">
            <a:extLst>
              <a:ext uri="{FF2B5EF4-FFF2-40B4-BE49-F238E27FC236}">
                <a16:creationId xmlns:a16="http://schemas.microsoft.com/office/drawing/2014/main" id="{B3BA58B7-F73D-C104-60CE-BF25146BC7A5}"/>
              </a:ext>
            </a:extLst>
          </p:cNvPr>
          <p:cNvSpPr txBox="1"/>
          <p:nvPr/>
        </p:nvSpPr>
        <p:spPr>
          <a:xfrm>
            <a:off x="10914510" y="3306578"/>
            <a:ext cx="1247391"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Assistant Medium"/>
              </a:rPr>
              <a:t>Ingroup, Outgroup Definition</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427;p45">
            <a:extLst>
              <a:ext uri="{FF2B5EF4-FFF2-40B4-BE49-F238E27FC236}">
                <a16:creationId xmlns:a16="http://schemas.microsoft.com/office/drawing/2014/main" id="{3C5B3205-A002-6345-3E11-CC16BF5BD4E0}"/>
              </a:ext>
            </a:extLst>
          </p:cNvPr>
          <p:cNvSpPr txBox="1"/>
          <p:nvPr/>
        </p:nvSpPr>
        <p:spPr>
          <a:xfrm>
            <a:off x="10918659" y="3976013"/>
            <a:ext cx="1247391"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Assistant Medium"/>
              </a:rPr>
              <a:t>Author Identity</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14" name="Google Shape;428;p45">
            <a:extLst>
              <a:ext uri="{FF2B5EF4-FFF2-40B4-BE49-F238E27FC236}">
                <a16:creationId xmlns:a16="http://schemas.microsoft.com/office/drawing/2014/main" id="{559875B2-CB86-330E-411B-E1E6BCAD5F52}"/>
              </a:ext>
            </a:extLst>
          </p:cNvPr>
          <p:cNvSpPr txBox="1"/>
          <p:nvPr/>
        </p:nvSpPr>
        <p:spPr>
          <a:xfrm>
            <a:off x="11043150" y="4486955"/>
            <a:ext cx="733004"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Assistant Medium"/>
              </a:rPr>
              <a:t>Post</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15" name="Google Shape;429;p45">
            <a:extLst>
              <a:ext uri="{FF2B5EF4-FFF2-40B4-BE49-F238E27FC236}">
                <a16:creationId xmlns:a16="http://schemas.microsoft.com/office/drawing/2014/main" id="{656F85CA-D290-0C6F-CD6A-A922C249EF3A}"/>
              </a:ext>
            </a:extLst>
          </p:cNvPr>
          <p:cNvSpPr txBox="1"/>
          <p:nvPr/>
        </p:nvSpPr>
        <p:spPr>
          <a:xfrm>
            <a:off x="11069100" y="5044309"/>
            <a:ext cx="11229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Assistant Medium"/>
              </a:rPr>
              <a:t>Chain of Thought</a:t>
            </a:r>
            <a:endParaRPr sz="1800" dirty="0">
              <a:latin typeface="Calibri" panose="020F0502020204030204" pitchFamily="34" charset="0"/>
              <a:ea typeface="Calibri" panose="020F0502020204030204" pitchFamily="34" charset="0"/>
              <a:cs typeface="Calibri" panose="020F0502020204030204" pitchFamily="34" charset="0"/>
            </a:endParaRPr>
          </a:p>
        </p:txBody>
      </p:sp>
      <p:sp>
        <p:nvSpPr>
          <p:cNvPr id="16" name="Google Shape;430;p45">
            <a:extLst>
              <a:ext uri="{FF2B5EF4-FFF2-40B4-BE49-F238E27FC236}">
                <a16:creationId xmlns:a16="http://schemas.microsoft.com/office/drawing/2014/main" id="{74732318-6711-E999-F3B1-93B6FCD598AF}"/>
              </a:ext>
            </a:extLst>
          </p:cNvPr>
          <p:cNvSpPr txBox="1"/>
          <p:nvPr/>
        </p:nvSpPr>
        <p:spPr>
          <a:xfrm>
            <a:off x="11043150" y="5607165"/>
            <a:ext cx="1122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Calibri" panose="020F0502020204030204" pitchFamily="34" charset="0"/>
                <a:ea typeface="Calibri" panose="020F0502020204030204" pitchFamily="34" charset="0"/>
                <a:cs typeface="Calibri" panose="020F0502020204030204" pitchFamily="34" charset="0"/>
                <a:sym typeface="Assistant Medium"/>
              </a:rPr>
              <a:t>Label</a:t>
            </a:r>
            <a:endParaRPr sz="18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4949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2CF0-2C7D-D29D-1FD5-2B5A7791A3D6}"/>
              </a:ext>
            </a:extLst>
          </p:cNvPr>
          <p:cNvSpPr>
            <a:spLocks noGrp="1"/>
          </p:cNvSpPr>
          <p:nvPr>
            <p:ph type="title"/>
          </p:nvPr>
        </p:nvSpPr>
        <p:spPr/>
        <p:txBody>
          <a:bodyPr/>
          <a:lstStyle/>
          <a:p>
            <a:r>
              <a:rPr lang="en-US" sz="3200" dirty="0"/>
              <a:t>Can language models understand the nuances of toxicity?</a:t>
            </a:r>
          </a:p>
        </p:txBody>
      </p:sp>
      <p:sp>
        <p:nvSpPr>
          <p:cNvPr id="3" name="Text Placeholder 2">
            <a:extLst>
              <a:ext uri="{FF2B5EF4-FFF2-40B4-BE49-F238E27FC236}">
                <a16:creationId xmlns:a16="http://schemas.microsoft.com/office/drawing/2014/main" id="{AC36032D-B73A-06D3-5C15-82D300734359}"/>
              </a:ext>
            </a:extLst>
          </p:cNvPr>
          <p:cNvSpPr>
            <a:spLocks noGrp="1"/>
          </p:cNvSpPr>
          <p:nvPr>
            <p:ph type="body" idx="1"/>
          </p:nvPr>
        </p:nvSpPr>
        <p:spPr>
          <a:xfrm>
            <a:off x="609601" y="1146051"/>
            <a:ext cx="10980929" cy="1135467"/>
          </a:xfrm>
        </p:spPr>
        <p:txBody>
          <a:bodyPr>
            <a:noAutofit/>
          </a:bodyPr>
          <a:lstStyle/>
          <a:p>
            <a:pPr marL="50800" indent="0">
              <a:buNone/>
            </a:pPr>
            <a:r>
              <a:rPr lang="en-US" sz="2000" dirty="0">
                <a:solidFill>
                  <a:srgbClr val="353535"/>
                </a:solidFill>
                <a:latin typeface="Calibri" panose="020F0502020204030204" pitchFamily="34" charset="0"/>
                <a:ea typeface="Calibri" panose="020F0502020204030204" pitchFamily="34" charset="0"/>
                <a:cs typeface="Calibri" panose="020F0502020204030204" pitchFamily="34" charset="0"/>
                <a:sym typeface="Assistant"/>
              </a:rPr>
              <a:t>Posts by ingroup members are falsely flagged as toxic at high rate (FP), while posts by outgroup have moderate false positive rates. As context increases, models tend to improve performance.</a:t>
            </a: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Google Shape;445;p47">
            <a:extLst>
              <a:ext uri="{FF2B5EF4-FFF2-40B4-BE49-F238E27FC236}">
                <a16:creationId xmlns:a16="http://schemas.microsoft.com/office/drawing/2014/main" id="{9715A465-19CF-852B-51D7-422C11D93FDF}"/>
              </a:ext>
            </a:extLst>
          </p:cNvPr>
          <p:cNvPicPr preferRelativeResize="0"/>
          <p:nvPr/>
        </p:nvPicPr>
        <p:blipFill>
          <a:blip r:embed="rId2">
            <a:alphaModFix/>
          </a:blip>
          <a:stretch>
            <a:fillRect/>
          </a:stretch>
        </p:blipFill>
        <p:spPr>
          <a:xfrm>
            <a:off x="1492438" y="1981201"/>
            <a:ext cx="8646644" cy="3145830"/>
          </a:xfrm>
          <a:prstGeom prst="rect">
            <a:avLst/>
          </a:prstGeom>
          <a:noFill/>
          <a:ln w="19050" cap="flat" cmpd="sng">
            <a:solidFill>
              <a:schemeClr val="dk2"/>
            </a:solidFill>
            <a:prstDash val="solid"/>
            <a:round/>
            <a:headEnd type="none" w="sm" len="sm"/>
            <a:tailEnd type="none" w="sm" len="sm"/>
          </a:ln>
        </p:spPr>
      </p:pic>
      <p:pic>
        <p:nvPicPr>
          <p:cNvPr id="5" name="Google Shape;448;p47">
            <a:extLst>
              <a:ext uri="{FF2B5EF4-FFF2-40B4-BE49-F238E27FC236}">
                <a16:creationId xmlns:a16="http://schemas.microsoft.com/office/drawing/2014/main" id="{75B6E489-CEA0-26F1-59DA-0DF30538DFAA}"/>
              </a:ext>
            </a:extLst>
          </p:cNvPr>
          <p:cNvPicPr preferRelativeResize="0"/>
          <p:nvPr/>
        </p:nvPicPr>
        <p:blipFill rotWithShape="1">
          <a:blip r:embed="rId3">
            <a:alphaModFix/>
          </a:blip>
          <a:srcRect l="1311" t="4110" r="3686" b="11487"/>
          <a:stretch/>
        </p:blipFill>
        <p:spPr>
          <a:xfrm>
            <a:off x="520526" y="5183953"/>
            <a:ext cx="5575474" cy="929250"/>
          </a:xfrm>
          <a:prstGeom prst="rect">
            <a:avLst/>
          </a:prstGeom>
          <a:noFill/>
          <a:ln>
            <a:noFill/>
          </a:ln>
        </p:spPr>
      </p:pic>
    </p:spTree>
    <p:extLst>
      <p:ext uri="{BB962C8B-B14F-4D97-AF65-F5344CB8AC3E}">
        <p14:creationId xmlns:p14="http://schemas.microsoft.com/office/powerpoint/2010/main" val="1454827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9"/>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Why is this important? People use social media to monitor public mood</a:t>
            </a:r>
            <a:endParaRPr dirty="0"/>
          </a:p>
        </p:txBody>
      </p:sp>
      <p:pic>
        <p:nvPicPr>
          <p:cNvPr id="466" name="Google Shape;466;p39"/>
          <p:cNvPicPr preferRelativeResize="0"/>
          <p:nvPr/>
        </p:nvPicPr>
        <p:blipFill rotWithShape="1">
          <a:blip r:embed="rId3">
            <a:alphaModFix/>
          </a:blip>
          <a:srcRect/>
          <a:stretch/>
        </p:blipFill>
        <p:spPr>
          <a:xfrm>
            <a:off x="439922" y="2383980"/>
            <a:ext cx="5491221" cy="3705641"/>
          </a:xfrm>
          <a:prstGeom prst="rect">
            <a:avLst/>
          </a:prstGeom>
          <a:noFill/>
          <a:ln>
            <a:noFill/>
          </a:ln>
        </p:spPr>
      </p:pic>
      <p:sp>
        <p:nvSpPr>
          <p:cNvPr id="467" name="Google Shape;467;p39"/>
          <p:cNvSpPr txBox="1"/>
          <p:nvPr/>
        </p:nvSpPr>
        <p:spPr>
          <a:xfrm>
            <a:off x="420413" y="1094127"/>
            <a:ext cx="10723685"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Calibri"/>
                <a:ea typeface="Calibri"/>
                <a:cs typeface="Calibri"/>
                <a:sym typeface="Calibri"/>
              </a:rPr>
              <a:t>Twitter data to monitor well-being around U.S.</a:t>
            </a: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Calibri"/>
                <a:ea typeface="Calibri"/>
                <a:cs typeface="Calibri"/>
                <a:sym typeface="Calibri"/>
              </a:rPr>
              <a:t>Is it possible to spatially aggregate Twitter  messages  to monitor the subjective well-being of populations on a large scale? </a:t>
            </a:r>
            <a:endParaRPr sz="1400" b="0" i="0" u="none" strike="noStrike" cap="none" dirty="0">
              <a:solidFill>
                <a:srgbClr val="000000"/>
              </a:solidFill>
              <a:latin typeface="Arial"/>
              <a:ea typeface="Arial"/>
              <a:cs typeface="Arial"/>
              <a:sym typeface="Arial"/>
            </a:endParaRPr>
          </a:p>
        </p:txBody>
      </p:sp>
      <p:pic>
        <p:nvPicPr>
          <p:cNvPr id="468" name="Google Shape;468;p39"/>
          <p:cNvPicPr preferRelativeResize="0"/>
          <p:nvPr/>
        </p:nvPicPr>
        <p:blipFill rotWithShape="1">
          <a:blip r:embed="rId4">
            <a:alphaModFix/>
          </a:blip>
          <a:srcRect/>
          <a:stretch/>
        </p:blipFill>
        <p:spPr>
          <a:xfrm>
            <a:off x="6096000" y="3362070"/>
            <a:ext cx="5357324" cy="1646063"/>
          </a:xfrm>
          <a:prstGeom prst="rect">
            <a:avLst/>
          </a:prstGeom>
          <a:noFill/>
          <a:ln>
            <a:noFill/>
          </a:ln>
        </p:spPr>
      </p:pic>
      <p:sp>
        <p:nvSpPr>
          <p:cNvPr id="469" name="Google Shape;469;p39"/>
          <p:cNvSpPr txBox="1"/>
          <p:nvPr/>
        </p:nvSpPr>
        <p:spPr>
          <a:xfrm>
            <a:off x="6027254" y="2438740"/>
            <a:ext cx="5931142"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Dictionary-based sentiment methods yield inconsistent county-level well-being  measurements  due  to  regional,  cultural,  and  socioeconomic  differences  in  language  use. </a:t>
            </a:r>
            <a:endParaRPr sz="1400" b="0" i="0" u="none" strike="noStrike" cap="none">
              <a:solidFill>
                <a:srgbClr val="000000"/>
              </a:solidFill>
              <a:latin typeface="Arial"/>
              <a:ea typeface="Arial"/>
              <a:cs typeface="Arial"/>
              <a:sym typeface="Arial"/>
            </a:endParaRPr>
          </a:p>
        </p:txBody>
      </p:sp>
      <p:sp>
        <p:nvSpPr>
          <p:cNvPr id="470" name="Google Shape;470;p39"/>
          <p:cNvSpPr txBox="1"/>
          <p:nvPr/>
        </p:nvSpPr>
        <p:spPr>
          <a:xfrm>
            <a:off x="420413" y="5943156"/>
            <a:ext cx="1063838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222222"/>
                </a:solidFill>
                <a:latin typeface="Arial"/>
                <a:ea typeface="Arial"/>
                <a:cs typeface="Arial"/>
                <a:sym typeface="Arial"/>
              </a:rPr>
              <a:t>Jaidka</a:t>
            </a:r>
            <a:r>
              <a:rPr lang="en-US" sz="1800" b="0" i="0" u="none" strike="noStrike" cap="none" dirty="0">
                <a:solidFill>
                  <a:srgbClr val="222222"/>
                </a:solidFill>
                <a:latin typeface="Arial"/>
                <a:ea typeface="Arial"/>
                <a:cs typeface="Arial"/>
                <a:sym typeface="Arial"/>
              </a:rPr>
              <a:t> et al (2020). Estimating geographic subjective well-being from Twitter: A comparison of dictionary and data-driven language methods. </a:t>
            </a:r>
            <a:r>
              <a:rPr lang="en-US" sz="1800" b="0" i="1" u="none" strike="noStrike" cap="none" dirty="0">
                <a:solidFill>
                  <a:srgbClr val="222222"/>
                </a:solidFill>
                <a:latin typeface="Arial"/>
                <a:ea typeface="Arial"/>
                <a:cs typeface="Arial"/>
                <a:sym typeface="Arial"/>
              </a:rPr>
              <a:t>PNAS</a:t>
            </a:r>
            <a:r>
              <a:rPr lang="en-US" sz="1800" b="0" i="0" u="none" strike="noStrike" cap="none" dirty="0">
                <a:solidFill>
                  <a:srgbClr val="222222"/>
                </a:solidFill>
                <a:latin typeface="Arial"/>
                <a:ea typeface="Arial"/>
                <a:cs typeface="Arial"/>
                <a:sym typeface="Arial"/>
              </a:rPr>
              <a:t>, </a:t>
            </a:r>
            <a:r>
              <a:rPr lang="en-US" sz="1800" b="0" i="1" u="none" strike="noStrike" cap="none" dirty="0">
                <a:solidFill>
                  <a:srgbClr val="222222"/>
                </a:solidFill>
                <a:latin typeface="Arial"/>
                <a:ea typeface="Arial"/>
                <a:cs typeface="Arial"/>
                <a:sym typeface="Arial"/>
              </a:rPr>
              <a:t>117</a:t>
            </a:r>
            <a:r>
              <a:rPr lang="en-US" sz="1800" b="0" i="0" u="none" strike="noStrike" cap="none" dirty="0">
                <a:solidFill>
                  <a:srgbClr val="222222"/>
                </a:solidFill>
                <a:latin typeface="Arial"/>
                <a:ea typeface="Arial"/>
                <a:cs typeface="Arial"/>
                <a:sym typeface="Arial"/>
              </a:rPr>
              <a:t>(19), 10165-10171.</a:t>
            </a: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2024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D7701CB8-5BB3-41AF-DCDF-644A6C0ABCC6}"/>
            </a:ext>
          </a:extLst>
        </p:cNvPr>
        <p:cNvGrpSpPr/>
        <p:nvPr/>
      </p:nvGrpSpPr>
      <p:grpSpPr>
        <a:xfrm>
          <a:off x="0" y="0"/>
          <a:ext cx="0" cy="0"/>
          <a:chOff x="0" y="0"/>
          <a:chExt cx="0" cy="0"/>
        </a:xfrm>
      </p:grpSpPr>
      <p:sp>
        <p:nvSpPr>
          <p:cNvPr id="390" name="Google Shape;390;p27">
            <a:extLst>
              <a:ext uri="{FF2B5EF4-FFF2-40B4-BE49-F238E27FC236}">
                <a16:creationId xmlns:a16="http://schemas.microsoft.com/office/drawing/2014/main" id="{20E9CF55-64A9-F7CF-5305-80B153C97928}"/>
              </a:ext>
            </a:extLst>
          </p:cNvPr>
          <p:cNvSpPr txBox="1">
            <a:spLocks noGrp="1"/>
          </p:cNvSpPr>
          <p:nvPr>
            <p:ph type="title"/>
          </p:nvPr>
        </p:nvSpPr>
        <p:spPr>
          <a:xfrm>
            <a:off x="963084" y="4406903"/>
            <a:ext cx="10363200" cy="13620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MITIGATING BIAS</a:t>
            </a:r>
            <a:endParaRPr dirty="0"/>
          </a:p>
        </p:txBody>
      </p:sp>
      <p:sp>
        <p:nvSpPr>
          <p:cNvPr id="391" name="Google Shape;391;p27">
            <a:extLst>
              <a:ext uri="{FF2B5EF4-FFF2-40B4-BE49-F238E27FC236}">
                <a16:creationId xmlns:a16="http://schemas.microsoft.com/office/drawing/2014/main" id="{6138712E-B788-E8B8-76C8-DE6DA3FEC44F}"/>
              </a:ext>
            </a:extLst>
          </p:cNvPr>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888888"/>
              </a:buClr>
              <a:buSzPts val="2000"/>
              <a:buNone/>
            </a:pPr>
            <a:endParaRPr/>
          </a:p>
        </p:txBody>
      </p:sp>
    </p:spTree>
    <p:extLst>
      <p:ext uri="{BB962C8B-B14F-4D97-AF65-F5344CB8AC3E}">
        <p14:creationId xmlns:p14="http://schemas.microsoft.com/office/powerpoint/2010/main" val="878043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7DB855-0BD5-C6EE-E362-158F4545D400}"/>
              </a:ext>
            </a:extLst>
          </p:cNvPr>
          <p:cNvSpPr>
            <a:spLocks noGrp="1"/>
          </p:cNvSpPr>
          <p:nvPr>
            <p:ph type="title"/>
          </p:nvPr>
        </p:nvSpPr>
        <p:spPr/>
        <p:txBody>
          <a:bodyPr/>
          <a:lstStyle/>
          <a:p>
            <a:r>
              <a:rPr lang="en-US" dirty="0"/>
              <a:t>Methods to mitigate bias</a:t>
            </a:r>
          </a:p>
        </p:txBody>
      </p:sp>
      <p:sp>
        <p:nvSpPr>
          <p:cNvPr id="4" name="Text Placeholder 3">
            <a:extLst>
              <a:ext uri="{FF2B5EF4-FFF2-40B4-BE49-F238E27FC236}">
                <a16:creationId xmlns:a16="http://schemas.microsoft.com/office/drawing/2014/main" id="{2C1D28D7-9687-6ADD-76A2-570A4911D332}"/>
              </a:ext>
            </a:extLst>
          </p:cNvPr>
          <p:cNvSpPr>
            <a:spLocks noGrp="1"/>
          </p:cNvSpPr>
          <p:nvPr>
            <p:ph type="body" idx="1"/>
          </p:nvPr>
        </p:nvSpPr>
        <p:spPr/>
        <p:txBody>
          <a:bodyPr/>
          <a:lstStyle/>
          <a:p>
            <a:r>
              <a:rPr lang="en-US" dirty="0"/>
              <a:t>Modify data</a:t>
            </a:r>
          </a:p>
          <a:p>
            <a:pPr lvl="1"/>
            <a:r>
              <a:rPr lang="en-US" dirty="0"/>
              <a:t>Create diverse and representative training data</a:t>
            </a:r>
          </a:p>
          <a:p>
            <a:pPr lvl="1"/>
            <a:r>
              <a:rPr lang="en-US" dirty="0"/>
              <a:t>Data augmentation to ensure balanced data for underrepresented groups</a:t>
            </a:r>
          </a:p>
          <a:p>
            <a:pPr lvl="1"/>
            <a:r>
              <a:rPr lang="en-US" b="1" dirty="0"/>
              <a:t>Fair representation learning</a:t>
            </a:r>
            <a:r>
              <a:rPr lang="en-US" dirty="0"/>
              <a:t> to remove sensitive information about protected attributes from data.</a:t>
            </a:r>
          </a:p>
          <a:p>
            <a:r>
              <a:rPr lang="en-US" dirty="0"/>
              <a:t>Modify algorithms</a:t>
            </a:r>
          </a:p>
          <a:p>
            <a:pPr lvl="1"/>
            <a:r>
              <a:rPr lang="en-US" dirty="0"/>
              <a:t>Modify loss function to penalize biased outcomes (e.g., statistical parity)</a:t>
            </a:r>
          </a:p>
          <a:p>
            <a:pPr lvl="1"/>
            <a:r>
              <a:rPr lang="en-US" dirty="0"/>
              <a:t>Prevent overfitting to biased patterns (e.g., use regularization)</a:t>
            </a:r>
          </a:p>
          <a:p>
            <a:pPr lvl="1"/>
            <a:r>
              <a:rPr lang="en-US" dirty="0"/>
              <a:t>Adversarial learning to remove dependence on sensitive information</a:t>
            </a:r>
          </a:p>
          <a:p>
            <a:pPr lvl="1"/>
            <a:r>
              <a:rPr lang="en-US" b="1" dirty="0"/>
              <a:t>Domain adaptation </a:t>
            </a:r>
            <a:r>
              <a:rPr lang="en-US" dirty="0"/>
              <a:t>to ensure generalizability across different but related data distributions </a:t>
            </a:r>
          </a:p>
        </p:txBody>
      </p:sp>
    </p:spTree>
    <p:extLst>
      <p:ext uri="{BB962C8B-B14F-4D97-AF65-F5344CB8AC3E}">
        <p14:creationId xmlns:p14="http://schemas.microsoft.com/office/powerpoint/2010/main" val="3855666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21D32-95A0-49F7-A9EB-C6EE6EEDC896}"/>
              </a:ext>
            </a:extLst>
          </p:cNvPr>
          <p:cNvSpPr>
            <a:spLocks noGrp="1"/>
          </p:cNvSpPr>
          <p:nvPr>
            <p:ph type="title"/>
          </p:nvPr>
        </p:nvSpPr>
        <p:spPr>
          <a:xfrm>
            <a:off x="5590866" y="517078"/>
            <a:ext cx="6279401" cy="1325563"/>
          </a:xfrm>
        </p:spPr>
        <p:txBody>
          <a:bodyPr>
            <a:normAutofit fontScale="90000"/>
          </a:bodyPr>
          <a:lstStyle/>
          <a:p>
            <a:r>
              <a:rPr lang="en-US" dirty="0">
                <a:latin typeface="Rockwell" panose="02060603020205020403" pitchFamily="18" charset="0"/>
              </a:rPr>
              <a:t>Remove correlations with “protected” feature </a:t>
            </a:r>
            <a:r>
              <a:rPr lang="en-US" sz="4400" b="1" i="1" dirty="0" err="1">
                <a:solidFill>
                  <a:schemeClr val="lt1"/>
                </a:solidFill>
                <a:latin typeface="Times New Roman" panose="02020603050405020304" pitchFamily="18" charset="0"/>
                <a:cs typeface="Times New Roman" panose="02020603050405020304" pitchFamily="18" charset="0"/>
              </a:rPr>
              <a:t>x</a:t>
            </a:r>
            <a:r>
              <a:rPr lang="en-US" sz="4400" b="1" i="1" baseline="-25000" dirty="0" err="1">
                <a:solidFill>
                  <a:schemeClr val="lt1"/>
                </a:solidFill>
                <a:latin typeface="Times New Roman" panose="02020603050405020304" pitchFamily="18" charset="0"/>
                <a:cs typeface="Times New Roman" panose="02020603050405020304" pitchFamily="18" charset="0"/>
              </a:rPr>
              <a:t>p</a:t>
            </a:r>
            <a:r>
              <a:rPr lang="en-US" dirty="0">
                <a:latin typeface="Rockwell" panose="02060603020205020403" pitchFamily="18" charset="0"/>
              </a:rPr>
              <a:t> from data </a:t>
            </a:r>
          </a:p>
        </p:txBody>
      </p:sp>
      <p:sp>
        <p:nvSpPr>
          <p:cNvPr id="9" name="Freeform: Shape 8">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3">
            <a:extLst>
              <a:ext uri="{FF2B5EF4-FFF2-40B4-BE49-F238E27FC236}">
                <a16:creationId xmlns:a16="http://schemas.microsoft.com/office/drawing/2014/main" id="{377E0B4D-8B75-40AC-905F-E27855B287F7}"/>
              </a:ext>
            </a:extLst>
          </p:cNvPr>
          <p:cNvGraphicFramePr>
            <a:graphicFrameLocks noGrp="1"/>
          </p:cNvGraphicFramePr>
          <p:nvPr/>
        </p:nvGraphicFramePr>
        <p:xfrm>
          <a:off x="321733" y="404740"/>
          <a:ext cx="3835489" cy="4112278"/>
        </p:xfrm>
        <a:graphic>
          <a:graphicData uri="http://schemas.openxmlformats.org/drawingml/2006/table">
            <a:tbl>
              <a:tblPr firstRow="1" bandRow="1">
                <a:tableStyleId>{8EC20E35-A176-4012-BC5E-935CFFF8708E}</a:tableStyleId>
              </a:tblPr>
              <a:tblGrid>
                <a:gridCol w="665025">
                  <a:extLst>
                    <a:ext uri="{9D8B030D-6E8A-4147-A177-3AD203B41FA5}">
                      <a16:colId xmlns:a16="http://schemas.microsoft.com/office/drawing/2014/main" val="3219182454"/>
                    </a:ext>
                  </a:extLst>
                </a:gridCol>
                <a:gridCol w="792616">
                  <a:extLst>
                    <a:ext uri="{9D8B030D-6E8A-4147-A177-3AD203B41FA5}">
                      <a16:colId xmlns:a16="http://schemas.microsoft.com/office/drawing/2014/main" val="1538728712"/>
                    </a:ext>
                  </a:extLst>
                </a:gridCol>
                <a:gridCol w="792616">
                  <a:extLst>
                    <a:ext uri="{9D8B030D-6E8A-4147-A177-3AD203B41FA5}">
                      <a16:colId xmlns:a16="http://schemas.microsoft.com/office/drawing/2014/main" val="3244843180"/>
                    </a:ext>
                  </a:extLst>
                </a:gridCol>
                <a:gridCol w="792616">
                  <a:extLst>
                    <a:ext uri="{9D8B030D-6E8A-4147-A177-3AD203B41FA5}">
                      <a16:colId xmlns:a16="http://schemas.microsoft.com/office/drawing/2014/main" val="2250696987"/>
                    </a:ext>
                  </a:extLst>
                </a:gridCol>
                <a:gridCol w="792616">
                  <a:extLst>
                    <a:ext uri="{9D8B030D-6E8A-4147-A177-3AD203B41FA5}">
                      <a16:colId xmlns:a16="http://schemas.microsoft.com/office/drawing/2014/main" val="3176511553"/>
                    </a:ext>
                  </a:extLst>
                </a:gridCol>
              </a:tblGrid>
              <a:tr h="615443">
                <a:tc>
                  <a:txBody>
                    <a:bodyPr/>
                    <a:lstStyle/>
                    <a:p>
                      <a:pPr marL="0" algn="l" defTabSz="914400" rtl="0" eaLnBrk="1" latinLnBrk="0" hangingPunct="1"/>
                      <a:r>
                        <a:rPr lang="en-US" sz="2800" b="1" i="1" kern="1200" dirty="0">
                          <a:solidFill>
                            <a:schemeClr val="lt1"/>
                          </a:solidFill>
                          <a:latin typeface="Times New Roman" panose="02020603050405020304" pitchFamily="18" charset="0"/>
                          <a:ea typeface="+mn-ea"/>
                          <a:cs typeface="Times New Roman" panose="02020603050405020304" pitchFamily="18" charset="0"/>
                        </a:rPr>
                        <a:t>y</a:t>
                      </a:r>
                    </a:p>
                  </a:txBody>
                  <a:tcPr marL="139873" marR="139873" marT="69937" marB="69937">
                    <a:lnB w="12700" cap="flat" cmpd="sng" algn="ctr">
                      <a:solidFill>
                        <a:schemeClr val="bg1"/>
                      </a:solidFill>
                      <a:prstDash val="solid"/>
                      <a:round/>
                      <a:headEnd type="none" w="med" len="med"/>
                      <a:tailEnd type="none" w="med" len="med"/>
                    </a:lnB>
                  </a:tcPr>
                </a:tc>
                <a:tc>
                  <a:txBody>
                    <a:bodyPr/>
                    <a:lstStyle/>
                    <a:p>
                      <a:pPr marL="0" algn="l" defTabSz="914400" rtl="0" eaLnBrk="1" latinLnBrk="0" hangingPunct="1"/>
                      <a:r>
                        <a:rPr lang="en-US" sz="2800" b="1" i="1" kern="1200" dirty="0">
                          <a:solidFill>
                            <a:schemeClr val="lt1"/>
                          </a:solidFill>
                          <a:latin typeface="Times New Roman" panose="02020603050405020304" pitchFamily="18" charset="0"/>
                          <a:ea typeface="+mn-ea"/>
                          <a:cs typeface="Times New Roman" panose="02020603050405020304" pitchFamily="18" charset="0"/>
                        </a:rPr>
                        <a:t>x</a:t>
                      </a:r>
                      <a:r>
                        <a:rPr lang="en-US" sz="2800" b="1" i="1" kern="1200" baseline="-25000" dirty="0">
                          <a:solidFill>
                            <a:schemeClr val="lt1"/>
                          </a:solidFill>
                          <a:latin typeface="Times New Roman" panose="02020603050405020304" pitchFamily="18" charset="0"/>
                          <a:ea typeface="+mn-ea"/>
                          <a:cs typeface="Times New Roman" panose="02020603050405020304" pitchFamily="18" charset="0"/>
                        </a:rPr>
                        <a:t>1</a:t>
                      </a:r>
                    </a:p>
                  </a:txBody>
                  <a:tcPr marL="139873" marR="139873" marT="69937" marB="69937">
                    <a:lnB w="12700" cap="flat" cmpd="sng" algn="ctr">
                      <a:solidFill>
                        <a:schemeClr val="bg1"/>
                      </a:solidFill>
                      <a:prstDash val="solid"/>
                      <a:round/>
                      <a:headEnd type="none" w="med" len="med"/>
                      <a:tailEnd type="none" w="med" len="med"/>
                    </a:lnB>
                  </a:tcPr>
                </a:tc>
                <a:tc>
                  <a:txBody>
                    <a:bodyPr/>
                    <a:lstStyle/>
                    <a:p>
                      <a:r>
                        <a:rPr lang="en-US" sz="2800" b="1" i="1" kern="1200" dirty="0">
                          <a:solidFill>
                            <a:schemeClr val="lt1"/>
                          </a:solidFill>
                          <a:latin typeface="Times New Roman" panose="02020603050405020304" pitchFamily="18" charset="0"/>
                          <a:ea typeface="+mn-ea"/>
                          <a:cs typeface="Times New Roman" panose="02020603050405020304" pitchFamily="18" charset="0"/>
                        </a:rPr>
                        <a:t>x</a:t>
                      </a:r>
                      <a:r>
                        <a:rPr lang="en-US" sz="2800" b="1" i="1" kern="1200" baseline="-25000" dirty="0">
                          <a:solidFill>
                            <a:schemeClr val="lt1"/>
                          </a:solidFill>
                          <a:latin typeface="Times New Roman" panose="02020603050405020304" pitchFamily="18" charset="0"/>
                          <a:ea typeface="+mn-ea"/>
                          <a:cs typeface="Times New Roman" panose="02020603050405020304" pitchFamily="18" charset="0"/>
                        </a:rPr>
                        <a:t>2</a:t>
                      </a:r>
                    </a:p>
                  </a:txBody>
                  <a:tcPr marL="139873" marR="139873" marT="69937" marB="69937">
                    <a:lnB w="12700" cap="flat" cmpd="sng" algn="ctr">
                      <a:solidFill>
                        <a:schemeClr val="bg1"/>
                      </a:solidFill>
                      <a:prstDash val="solid"/>
                      <a:round/>
                      <a:headEnd type="none" w="med" len="med"/>
                      <a:tailEnd type="none" w="med" len="med"/>
                    </a:lnB>
                  </a:tcPr>
                </a:tc>
                <a:tc>
                  <a:txBody>
                    <a:bodyPr/>
                    <a:lstStyle/>
                    <a:p>
                      <a:r>
                        <a:rPr lang="en-US" sz="2800" dirty="0"/>
                        <a:t>…</a:t>
                      </a:r>
                    </a:p>
                  </a:txBody>
                  <a:tcPr marL="139873" marR="139873" marT="69937" marB="69937">
                    <a:lnB w="12700" cap="flat" cmpd="sng" algn="ctr">
                      <a:solidFill>
                        <a:schemeClr val="bg1"/>
                      </a:solidFill>
                      <a:prstDash val="solid"/>
                      <a:round/>
                      <a:headEnd type="none" w="med" len="med"/>
                      <a:tailEnd type="none" w="med" len="med"/>
                    </a:lnB>
                  </a:tcPr>
                </a:tc>
                <a:tc>
                  <a:txBody>
                    <a:bodyPr/>
                    <a:lstStyle/>
                    <a:p>
                      <a:r>
                        <a:rPr lang="en-US" sz="2800" i="1" dirty="0" err="1">
                          <a:latin typeface="Times New Roman" panose="02020603050405020304" pitchFamily="18" charset="0"/>
                          <a:cs typeface="Times New Roman" panose="02020603050405020304" pitchFamily="18" charset="0"/>
                        </a:rPr>
                        <a:t>x</a:t>
                      </a:r>
                      <a:r>
                        <a:rPr lang="en-US" sz="2800" i="1" baseline="-25000" dirty="0" err="1">
                          <a:latin typeface="Times New Roman" panose="02020603050405020304" pitchFamily="18" charset="0"/>
                          <a:cs typeface="Times New Roman" panose="02020603050405020304" pitchFamily="18" charset="0"/>
                        </a:rPr>
                        <a:t>p</a:t>
                      </a:r>
                      <a:endParaRPr lang="en-US" sz="2800" i="1" baseline="-25000" dirty="0">
                        <a:latin typeface="Times New Roman" panose="02020603050405020304" pitchFamily="18" charset="0"/>
                        <a:cs typeface="Times New Roman" panose="02020603050405020304" pitchFamily="18" charset="0"/>
                      </a:endParaRPr>
                    </a:p>
                  </a:txBody>
                  <a:tcPr marL="139873" marR="139873" marT="69937" marB="69937">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0936530"/>
                  </a:ext>
                </a:extLst>
              </a:tr>
              <a:tr h="699367">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997991323"/>
                  </a:ext>
                </a:extLst>
              </a:tr>
              <a:tr h="699367">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26667846"/>
                  </a:ext>
                </a:extLst>
              </a:tr>
              <a:tr h="699367">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endParaRPr lang="en-US" sz="280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22097148"/>
                  </a:ext>
                </a:extLst>
              </a:tr>
              <a:tr h="699367">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endParaRPr lang="en-US" sz="280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3582949"/>
                  </a:ext>
                </a:extLst>
              </a:tr>
              <a:tr h="699367">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endParaRPr lang="en-US" sz="280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79017170"/>
                  </a:ext>
                </a:extLst>
              </a:tr>
            </a:tbl>
          </a:graphicData>
        </a:graphic>
      </p:graphicFrame>
      <p:sp>
        <p:nvSpPr>
          <p:cNvPr id="6" name="TextBox 5">
            <a:extLst>
              <a:ext uri="{FF2B5EF4-FFF2-40B4-BE49-F238E27FC236}">
                <a16:creationId xmlns:a16="http://schemas.microsoft.com/office/drawing/2014/main" id="{BEE1B470-20EB-4BF1-AFA7-85548EBFE74A}"/>
              </a:ext>
            </a:extLst>
          </p:cNvPr>
          <p:cNvSpPr txBox="1"/>
          <p:nvPr/>
        </p:nvSpPr>
        <p:spPr>
          <a:xfrm>
            <a:off x="1335029" y="4824369"/>
            <a:ext cx="114300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data</a:t>
            </a:r>
          </a:p>
        </p:txBody>
      </p:sp>
      <p:sp>
        <p:nvSpPr>
          <p:cNvPr id="8" name="TextBox 7">
            <a:extLst>
              <a:ext uri="{FF2B5EF4-FFF2-40B4-BE49-F238E27FC236}">
                <a16:creationId xmlns:a16="http://schemas.microsoft.com/office/drawing/2014/main" id="{4ECA1E7D-E172-4F19-ABC9-BE94728158DC}"/>
              </a:ext>
            </a:extLst>
          </p:cNvPr>
          <p:cNvSpPr txBox="1"/>
          <p:nvPr/>
        </p:nvSpPr>
        <p:spPr>
          <a:xfrm rot="16200000">
            <a:off x="-658964" y="2116140"/>
            <a:ext cx="2599678"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outcome</a:t>
            </a:r>
          </a:p>
        </p:txBody>
      </p:sp>
      <p:sp>
        <p:nvSpPr>
          <p:cNvPr id="12" name="TextBox 11">
            <a:extLst>
              <a:ext uri="{FF2B5EF4-FFF2-40B4-BE49-F238E27FC236}">
                <a16:creationId xmlns:a16="http://schemas.microsoft.com/office/drawing/2014/main" id="{534AC913-F76B-4BF4-A74C-266B39BD38B5}"/>
              </a:ext>
            </a:extLst>
          </p:cNvPr>
          <p:cNvSpPr txBox="1"/>
          <p:nvPr/>
        </p:nvSpPr>
        <p:spPr>
          <a:xfrm>
            <a:off x="1225231" y="1889072"/>
            <a:ext cx="224795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features</a:t>
            </a:r>
          </a:p>
        </p:txBody>
      </p:sp>
      <p:sp>
        <p:nvSpPr>
          <p:cNvPr id="13" name="Parallelogram 12">
            <a:extLst>
              <a:ext uri="{FF2B5EF4-FFF2-40B4-BE49-F238E27FC236}">
                <a16:creationId xmlns:a16="http://schemas.microsoft.com/office/drawing/2014/main" id="{0FDB9699-61F7-4FB7-9E7A-2C7FD82F8A66}"/>
              </a:ext>
            </a:extLst>
          </p:cNvPr>
          <p:cNvSpPr/>
          <p:nvPr/>
        </p:nvSpPr>
        <p:spPr>
          <a:xfrm flipH="1">
            <a:off x="5868314" y="4125950"/>
            <a:ext cx="2929317" cy="942040"/>
          </a:xfrm>
          <a:prstGeom prst="parallelogram">
            <a:avLst>
              <a:gd name="adj" fmla="val 58501"/>
            </a:avLst>
          </a:prstGeom>
          <a:solidFill>
            <a:srgbClr val="00B0F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Arrow: Up 13">
            <a:extLst>
              <a:ext uri="{FF2B5EF4-FFF2-40B4-BE49-F238E27FC236}">
                <a16:creationId xmlns:a16="http://schemas.microsoft.com/office/drawing/2014/main" id="{4FBAF2CA-2681-4B1B-BC7A-49F7F9A13EE6}"/>
              </a:ext>
            </a:extLst>
          </p:cNvPr>
          <p:cNvSpPr/>
          <p:nvPr/>
        </p:nvSpPr>
        <p:spPr>
          <a:xfrm>
            <a:off x="7618627" y="2467765"/>
            <a:ext cx="376484" cy="2108944"/>
          </a:xfrm>
          <a:prstGeom prst="upArrow">
            <a:avLst/>
          </a:prstGeom>
          <a:solidFill>
            <a:schemeClr val="accent1">
              <a:lumMod val="20000"/>
              <a:lumOff val="80000"/>
            </a:schemeClr>
          </a:solidFill>
          <a:scene3d>
            <a:camera prst="orthographicFront"/>
            <a:lightRig rig="threePt" dir="t"/>
          </a:scene3d>
          <a:sp3d prstMaterial="dkEdge">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3A04965-79D7-4E94-9731-82F31AAFBACC}"/>
              </a:ext>
            </a:extLst>
          </p:cNvPr>
          <p:cNvSpPr/>
          <p:nvPr/>
        </p:nvSpPr>
        <p:spPr>
          <a:xfrm>
            <a:off x="6139138" y="2764156"/>
            <a:ext cx="659109"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x</a:t>
            </a:r>
            <a:r>
              <a:rPr kumimoji="0" lang="en-US" sz="2800" b="1" i="1" u="none" strike="noStrike" kern="1200" cap="none" spc="0" normalizeH="0" baseline="-2500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1</a:t>
            </a:r>
          </a:p>
        </p:txBody>
      </p:sp>
      <p:sp>
        <p:nvSpPr>
          <p:cNvPr id="18" name="Rectangle 17">
            <a:extLst>
              <a:ext uri="{FF2B5EF4-FFF2-40B4-BE49-F238E27FC236}">
                <a16:creationId xmlns:a16="http://schemas.microsoft.com/office/drawing/2014/main" id="{8AC524BC-4FF2-4489-9840-C5C5F85F14C2}"/>
              </a:ext>
            </a:extLst>
          </p:cNvPr>
          <p:cNvSpPr/>
          <p:nvPr/>
        </p:nvSpPr>
        <p:spPr>
          <a:xfrm>
            <a:off x="8279452" y="3295133"/>
            <a:ext cx="659109"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x</a:t>
            </a:r>
            <a:r>
              <a:rPr kumimoji="0" lang="en-US" sz="2800" b="1" i="1" u="none" strike="noStrike" kern="1200" cap="none" spc="0" normalizeH="0" baseline="-2500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2</a:t>
            </a:r>
          </a:p>
        </p:txBody>
      </p:sp>
      <p:sp>
        <p:nvSpPr>
          <p:cNvPr id="19" name="Rectangle 18">
            <a:extLst>
              <a:ext uri="{FF2B5EF4-FFF2-40B4-BE49-F238E27FC236}">
                <a16:creationId xmlns:a16="http://schemas.microsoft.com/office/drawing/2014/main" id="{5AEC4D83-DD6A-41DC-B5C6-2DE893E8BAB1}"/>
              </a:ext>
            </a:extLst>
          </p:cNvPr>
          <p:cNvSpPr/>
          <p:nvPr/>
        </p:nvSpPr>
        <p:spPr>
          <a:xfrm>
            <a:off x="7895355" y="2027074"/>
            <a:ext cx="441146"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x</a:t>
            </a:r>
            <a:r>
              <a:rPr kumimoji="0" lang="en-US" sz="2400" b="1" i="1" u="none" strike="noStrike" kern="1200" cap="none" spc="0" normalizeH="0" baseline="-2500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sz="2400" b="1" i="1" u="none" strike="noStrike" kern="1200" cap="none" spc="0" normalizeH="0" baseline="-2500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B6C2CC7C-14A8-4BCF-8EEF-6DE687E30149}"/>
              </a:ext>
            </a:extLst>
          </p:cNvPr>
          <p:cNvCxnSpPr>
            <a:cxnSpLocks/>
          </p:cNvCxnSpPr>
          <p:nvPr/>
        </p:nvCxnSpPr>
        <p:spPr>
          <a:xfrm>
            <a:off x="6478936" y="3430365"/>
            <a:ext cx="0" cy="106205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Arrow: Up 23">
            <a:extLst>
              <a:ext uri="{FF2B5EF4-FFF2-40B4-BE49-F238E27FC236}">
                <a16:creationId xmlns:a16="http://schemas.microsoft.com/office/drawing/2014/main" id="{6665E4A4-B523-4DE9-AA10-24AB78D662FF}"/>
              </a:ext>
            </a:extLst>
          </p:cNvPr>
          <p:cNvSpPr/>
          <p:nvPr/>
        </p:nvSpPr>
        <p:spPr>
          <a:xfrm rot="18661308">
            <a:off x="6929123" y="3048853"/>
            <a:ext cx="260837" cy="1774926"/>
          </a:xfrm>
          <a:prstGeom prst="upArrow">
            <a:avLst/>
          </a:prstGeom>
          <a:solidFill>
            <a:schemeClr val="accent1">
              <a:lumMod val="40000"/>
              <a:lumOff val="60000"/>
            </a:schemeClr>
          </a:solidFill>
          <a:scene3d>
            <a:camera prst="orthographicFront"/>
            <a:lightRig rig="flood"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A4070950-6503-43B9-8512-8243877A8BAD}"/>
              </a:ext>
            </a:extLst>
          </p:cNvPr>
          <p:cNvCxnSpPr>
            <a:cxnSpLocks/>
          </p:cNvCxnSpPr>
          <p:nvPr/>
        </p:nvCxnSpPr>
        <p:spPr>
          <a:xfrm>
            <a:off x="8267275" y="3754046"/>
            <a:ext cx="0" cy="73837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Arrow: Up 26">
            <a:extLst>
              <a:ext uri="{FF2B5EF4-FFF2-40B4-BE49-F238E27FC236}">
                <a16:creationId xmlns:a16="http://schemas.microsoft.com/office/drawing/2014/main" id="{FB60725A-205B-49C5-ADDF-348FDD58CE5C}"/>
              </a:ext>
            </a:extLst>
          </p:cNvPr>
          <p:cNvSpPr/>
          <p:nvPr/>
        </p:nvSpPr>
        <p:spPr>
          <a:xfrm rot="1509825">
            <a:off x="7930892" y="3601727"/>
            <a:ext cx="248448" cy="1036963"/>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ontent Placeholder 2">
            <a:extLst>
              <a:ext uri="{FF2B5EF4-FFF2-40B4-BE49-F238E27FC236}">
                <a16:creationId xmlns:a16="http://schemas.microsoft.com/office/drawing/2014/main" id="{2A8ECBAB-66B1-48BC-BFDB-DF2D8C3B1A71}"/>
              </a:ext>
            </a:extLst>
          </p:cNvPr>
          <p:cNvSpPr>
            <a:spLocks noGrp="1"/>
          </p:cNvSpPr>
          <p:nvPr>
            <p:ph idx="1"/>
          </p:nvPr>
        </p:nvSpPr>
        <p:spPr>
          <a:xfrm>
            <a:off x="4595813" y="5214385"/>
            <a:ext cx="4308631" cy="1204611"/>
          </a:xfrm>
        </p:spPr>
        <p:txBody>
          <a:bodyPr anchor="t">
            <a:normAutofit/>
          </a:bodyPr>
          <a:lstStyle/>
          <a:p>
            <a:pPr marL="0" indent="0">
              <a:buNone/>
            </a:pPr>
            <a:r>
              <a:rPr lang="en-US" sz="2600" dirty="0"/>
              <a:t>1. Create a null space orthogonal to protected feature(s) </a:t>
            </a:r>
            <a:r>
              <a:rPr lang="en-US" sz="2400" b="1" i="1" dirty="0" err="1">
                <a:solidFill>
                  <a:schemeClr val="lt1"/>
                </a:solidFill>
                <a:latin typeface="Times New Roman" panose="02020603050405020304" pitchFamily="18" charset="0"/>
                <a:cs typeface="Times New Roman" panose="02020603050405020304" pitchFamily="18" charset="0"/>
              </a:rPr>
              <a:t>x</a:t>
            </a:r>
            <a:r>
              <a:rPr lang="en-US" sz="2400" b="1" i="1" baseline="-25000" dirty="0" err="1">
                <a:solidFill>
                  <a:schemeClr val="lt1"/>
                </a:solidFill>
                <a:latin typeface="Times New Roman" panose="02020603050405020304" pitchFamily="18" charset="0"/>
                <a:cs typeface="Times New Roman" panose="02020603050405020304" pitchFamily="18" charset="0"/>
              </a:rPr>
              <a:t>p</a:t>
            </a:r>
            <a:endParaRPr lang="en-US" sz="2400" dirty="0">
              <a:latin typeface="Rockwell" panose="02060603020205020403" pitchFamily="18" charset="0"/>
            </a:endParaRPr>
          </a:p>
          <a:p>
            <a:pPr marL="0" indent="0">
              <a:buNone/>
            </a:pPr>
            <a:endParaRPr lang="en-US" sz="2400" dirty="0"/>
          </a:p>
        </p:txBody>
      </p:sp>
      <p:sp>
        <p:nvSpPr>
          <p:cNvPr id="33" name="Content Placeholder 2">
            <a:extLst>
              <a:ext uri="{FF2B5EF4-FFF2-40B4-BE49-F238E27FC236}">
                <a16:creationId xmlns:a16="http://schemas.microsoft.com/office/drawing/2014/main" id="{2A4A17B9-111D-475A-8541-44AE541EB85A}"/>
              </a:ext>
            </a:extLst>
          </p:cNvPr>
          <p:cNvSpPr txBox="1">
            <a:spLocks/>
          </p:cNvSpPr>
          <p:nvPr/>
        </p:nvSpPr>
        <p:spPr>
          <a:xfrm>
            <a:off x="8998827" y="2510494"/>
            <a:ext cx="2982378" cy="21089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2. Features </a:t>
            </a:r>
            <a:r>
              <a:rPr kumimoji="0" lang="en-US" sz="2800" b="1" i="1"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x</a:t>
            </a:r>
            <a:r>
              <a:rPr kumimoji="0" lang="en-US" sz="2800" b="1" i="1" u="none" strike="noStrike" kern="1200" cap="none" spc="0" normalizeH="0" baseline="-2500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a:t>
            </a: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projected unto the null space are independent of the protected features</a:t>
            </a:r>
            <a:endParaRPr kumimoji="0" lang="en-US" sz="2400" b="0" i="0" u="none" strike="noStrike" kern="1200" cap="none" spc="0" normalizeH="0" baseline="0" noProof="0" dirty="0">
              <a:ln>
                <a:noFill/>
              </a:ln>
              <a:solidFill>
                <a:prstClr val="white"/>
              </a:solidFill>
              <a:effectLst/>
              <a:uLnTx/>
              <a:uFillTx/>
              <a:latin typeface="Rockwell" panose="02060603020205020403" pitchFamily="18" charset="0"/>
              <a:ea typeface="+mn-ea"/>
              <a:cs typeface="+mn-cs"/>
            </a:endParaRPr>
          </a:p>
        </p:txBody>
      </p:sp>
      <p:cxnSp>
        <p:nvCxnSpPr>
          <p:cNvPr id="35" name="Straight Arrow Connector 34">
            <a:extLst>
              <a:ext uri="{FF2B5EF4-FFF2-40B4-BE49-F238E27FC236}">
                <a16:creationId xmlns:a16="http://schemas.microsoft.com/office/drawing/2014/main" id="{2EAB4F03-406C-4E49-B01B-17E4D257527B}"/>
              </a:ext>
            </a:extLst>
          </p:cNvPr>
          <p:cNvCxnSpPr>
            <a:cxnSpLocks/>
            <a:stCxn id="14" idx="2"/>
          </p:cNvCxnSpPr>
          <p:nvPr/>
        </p:nvCxnSpPr>
        <p:spPr>
          <a:xfrm flipH="1" flipV="1">
            <a:off x="6458154" y="4492424"/>
            <a:ext cx="1348715" cy="842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83F1DF4-43A2-45DD-98D5-2E2EB59F448B}"/>
              </a:ext>
            </a:extLst>
          </p:cNvPr>
          <p:cNvCxnSpPr>
            <a:stCxn id="27" idx="2"/>
          </p:cNvCxnSpPr>
          <p:nvPr/>
        </p:nvCxnSpPr>
        <p:spPr>
          <a:xfrm flipV="1">
            <a:off x="7834654" y="4492424"/>
            <a:ext cx="432621" cy="970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241AEC2B-9273-4FF0-BBD6-34C25B6A3DAC}"/>
              </a:ext>
            </a:extLst>
          </p:cNvPr>
          <p:cNvSpPr txBox="1">
            <a:spLocks/>
          </p:cNvSpPr>
          <p:nvPr/>
        </p:nvSpPr>
        <p:spPr>
          <a:xfrm>
            <a:off x="8992091" y="5158816"/>
            <a:ext cx="3097409" cy="13794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3. Parameter </a:t>
            </a:r>
            <a:r>
              <a:rPr kumimoji="0" lang="en-US" sz="2600" b="0" i="1" u="none" strike="noStrike" kern="1200" cap="none" spc="0" normalizeH="0" baseline="0" noProof="0" dirty="0">
                <a:ln>
                  <a:noFill/>
                </a:ln>
                <a:solidFill>
                  <a:prstClr val="white"/>
                </a:solidFill>
                <a:effectLst/>
                <a:uLnTx/>
                <a:uFillTx/>
                <a:latin typeface="Symbol" panose="05050102010706020507" pitchFamily="18" charset="2"/>
                <a:ea typeface="+mn-ea"/>
                <a:cs typeface="+mn-cs"/>
              </a:rPr>
              <a:t>l</a:t>
            </a:r>
            <a:r>
              <a:rPr kumimoji="0" lang="en-US" sz="2600" b="0" i="0" u="none" strike="noStrike" kern="1200" cap="none" spc="0" normalizeH="0" baseline="0" noProof="0" dirty="0">
                <a:ln>
                  <a:noFill/>
                </a:ln>
                <a:solidFill>
                  <a:prstClr val="white"/>
                </a:solidFill>
                <a:effectLst/>
                <a:uLnTx/>
                <a:uFillTx/>
                <a:latin typeface="Symbol" panose="05050102010706020507" pitchFamily="18" charset="2"/>
                <a:ea typeface="+mn-ea"/>
                <a:cs typeface="+mn-cs"/>
                <a:sym typeface="Symbol" panose="05050102010706020507" pitchFamily="18" charset="2"/>
              </a:rPr>
              <a:t>[</a:t>
            </a: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0,1] adjusts the degree of projection</a:t>
            </a:r>
            <a:endParaRPr kumimoji="0" lang="en-US" sz="2400" b="0" i="0" u="none" strike="noStrike" kern="1200" cap="none" spc="0" normalizeH="0" baseline="0" noProof="0" dirty="0">
              <a:ln>
                <a:noFill/>
              </a:ln>
              <a:solidFill>
                <a:prstClr val="white"/>
              </a:solidFill>
              <a:effectLst/>
              <a:uLnTx/>
              <a:uFillTx/>
              <a:latin typeface="Rockwell" panose="02060603020205020403" pitchFamily="18" charset="0"/>
              <a:ea typeface="+mn-ea"/>
              <a:cs typeface="+mn-cs"/>
            </a:endParaRPr>
          </a:p>
        </p:txBody>
      </p:sp>
      <p:sp>
        <p:nvSpPr>
          <p:cNvPr id="5" name="TextBox 4">
            <a:extLst>
              <a:ext uri="{FF2B5EF4-FFF2-40B4-BE49-F238E27FC236}">
                <a16:creationId xmlns:a16="http://schemas.microsoft.com/office/drawing/2014/main" id="{10F07F27-6FF6-EFA1-04D6-E9EFC49D1D57}"/>
              </a:ext>
            </a:extLst>
          </p:cNvPr>
          <p:cNvSpPr txBox="1"/>
          <p:nvPr/>
        </p:nvSpPr>
        <p:spPr>
          <a:xfrm>
            <a:off x="348487" y="6430359"/>
            <a:ext cx="1136226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He, Y., Burghardt, K., &amp; Lerman, K. (2020). A Geometric Solution to Fair Representations. In </a:t>
            </a:r>
            <a:r>
              <a:rPr kumimoji="0" lang="en-US" sz="1800" b="0" i="1" u="none" strike="noStrike" kern="1200" cap="none" spc="0" normalizeH="0" baseline="0" noProof="0" dirty="0">
                <a:ln>
                  <a:noFill/>
                </a:ln>
                <a:solidFill>
                  <a:prstClr val="white"/>
                </a:solidFill>
                <a:effectLst/>
                <a:uLnTx/>
                <a:uFillTx/>
                <a:latin typeface="Calibri" panose="020F0502020204030204" pitchFamily="34" charset="0"/>
                <a:ea typeface="+mn-ea"/>
                <a:cs typeface="+mn-cs"/>
              </a:rPr>
              <a:t>AIES.</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449985307"/>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21D32-95A0-49F7-A9EB-C6EE6EEDC896}"/>
              </a:ext>
            </a:extLst>
          </p:cNvPr>
          <p:cNvSpPr>
            <a:spLocks noGrp="1"/>
          </p:cNvSpPr>
          <p:nvPr>
            <p:ph type="title"/>
          </p:nvPr>
        </p:nvSpPr>
        <p:spPr>
          <a:xfrm>
            <a:off x="5590867" y="436288"/>
            <a:ext cx="6431506" cy="1325563"/>
          </a:xfrm>
        </p:spPr>
        <p:txBody>
          <a:bodyPr>
            <a:normAutofit fontScale="90000"/>
          </a:bodyPr>
          <a:lstStyle/>
          <a:p>
            <a:r>
              <a:rPr lang="en-US" dirty="0">
                <a:latin typeface="Rockwell" panose="02060603020205020403" pitchFamily="18" charset="0"/>
              </a:rPr>
              <a:t>Remove correlations with a “protected” feature </a:t>
            </a:r>
            <a:r>
              <a:rPr lang="en-US" sz="4400" b="1" i="1" dirty="0" err="1">
                <a:solidFill>
                  <a:schemeClr val="lt1"/>
                </a:solidFill>
                <a:latin typeface="Times New Roman" panose="02020603050405020304" pitchFamily="18" charset="0"/>
                <a:cs typeface="Times New Roman" panose="02020603050405020304" pitchFamily="18" charset="0"/>
              </a:rPr>
              <a:t>x</a:t>
            </a:r>
            <a:r>
              <a:rPr lang="en-US" sz="4400" b="1" i="1" baseline="-25000" dirty="0" err="1">
                <a:solidFill>
                  <a:schemeClr val="lt1"/>
                </a:solidFill>
                <a:latin typeface="Times New Roman" panose="02020603050405020304" pitchFamily="18" charset="0"/>
                <a:cs typeface="Times New Roman" panose="02020603050405020304" pitchFamily="18" charset="0"/>
              </a:rPr>
              <a:t>p</a:t>
            </a:r>
            <a:r>
              <a:rPr lang="en-US" dirty="0">
                <a:latin typeface="Rockwell" panose="02060603020205020403" pitchFamily="18" charset="0"/>
              </a:rPr>
              <a:t> from data </a:t>
            </a:r>
            <a:endParaRPr lang="en-US" dirty="0"/>
          </a:p>
        </p:txBody>
      </p:sp>
      <p:sp>
        <p:nvSpPr>
          <p:cNvPr id="9" name="Freeform: Shape 8">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0B621DD-A144-440E-9A8F-75F67DCCA11D}"/>
              </a:ext>
            </a:extLst>
          </p:cNvPr>
          <p:cNvSpPr>
            <a:spLocks noGrp="1"/>
          </p:cNvSpPr>
          <p:nvPr>
            <p:ph idx="1"/>
          </p:nvPr>
        </p:nvSpPr>
        <p:spPr>
          <a:xfrm>
            <a:off x="5853869" y="2197509"/>
            <a:ext cx="5596362" cy="4066558"/>
          </a:xfrm>
        </p:spPr>
        <p:txBody>
          <a:bodyPr anchor="t">
            <a:normAutofit/>
          </a:bodyPr>
          <a:lstStyle/>
          <a:p>
            <a:r>
              <a:rPr lang="en-US" sz="2600" dirty="0"/>
              <a:t>Interpretable </a:t>
            </a:r>
          </a:p>
          <a:p>
            <a:r>
              <a:rPr lang="en-US" sz="2600" dirty="0"/>
              <a:t>Use with different models</a:t>
            </a:r>
          </a:p>
          <a:p>
            <a:pPr lvl="1"/>
            <a:r>
              <a:rPr lang="en-US" sz="2200" dirty="0"/>
              <a:t>Regression</a:t>
            </a:r>
          </a:p>
          <a:p>
            <a:pPr lvl="1"/>
            <a:r>
              <a:rPr lang="en-US" sz="2200" dirty="0"/>
              <a:t>Decision trees</a:t>
            </a:r>
          </a:p>
          <a:p>
            <a:pPr lvl="1"/>
            <a:r>
              <a:rPr lang="en-US" sz="2200" dirty="0"/>
              <a:t>SVM, </a:t>
            </a:r>
            <a:r>
              <a:rPr lang="en-US" sz="2200" dirty="0" err="1"/>
              <a:t>etc</a:t>
            </a:r>
            <a:endParaRPr lang="en-US" sz="2200" dirty="0"/>
          </a:p>
          <a:p>
            <a:pPr lvl="1"/>
            <a:r>
              <a:rPr lang="en-US" sz="2200" dirty="0"/>
              <a:t>Neural networks</a:t>
            </a:r>
          </a:p>
          <a:p>
            <a:r>
              <a:rPr lang="en-US" sz="2600" dirty="0"/>
              <a:t>More fair predictions</a:t>
            </a:r>
          </a:p>
          <a:p>
            <a:r>
              <a:rPr lang="en-US" sz="2600" dirty="0"/>
              <a:t>More accurate than state-of-the-art fairness methods</a:t>
            </a:r>
            <a:endParaRPr lang="en-US" sz="2200" dirty="0"/>
          </a:p>
          <a:p>
            <a:pPr marL="0" indent="0">
              <a:buNone/>
            </a:pPr>
            <a:endParaRPr lang="en-US" sz="2400" dirty="0"/>
          </a:p>
        </p:txBody>
      </p:sp>
      <p:graphicFrame>
        <p:nvGraphicFramePr>
          <p:cNvPr id="4" name="Table 3">
            <a:extLst>
              <a:ext uri="{FF2B5EF4-FFF2-40B4-BE49-F238E27FC236}">
                <a16:creationId xmlns:a16="http://schemas.microsoft.com/office/drawing/2014/main" id="{377E0B4D-8B75-40AC-905F-E27855B287F7}"/>
              </a:ext>
            </a:extLst>
          </p:cNvPr>
          <p:cNvGraphicFramePr>
            <a:graphicFrameLocks noGrp="1"/>
          </p:cNvGraphicFramePr>
          <p:nvPr/>
        </p:nvGraphicFramePr>
        <p:xfrm>
          <a:off x="321733" y="404740"/>
          <a:ext cx="3835489" cy="4112278"/>
        </p:xfrm>
        <a:graphic>
          <a:graphicData uri="http://schemas.openxmlformats.org/drawingml/2006/table">
            <a:tbl>
              <a:tblPr firstRow="1" bandRow="1">
                <a:tableStyleId>{8EC20E35-A176-4012-BC5E-935CFFF8708E}</a:tableStyleId>
              </a:tblPr>
              <a:tblGrid>
                <a:gridCol w="665025">
                  <a:extLst>
                    <a:ext uri="{9D8B030D-6E8A-4147-A177-3AD203B41FA5}">
                      <a16:colId xmlns:a16="http://schemas.microsoft.com/office/drawing/2014/main" val="3219182454"/>
                    </a:ext>
                  </a:extLst>
                </a:gridCol>
                <a:gridCol w="792616">
                  <a:extLst>
                    <a:ext uri="{9D8B030D-6E8A-4147-A177-3AD203B41FA5}">
                      <a16:colId xmlns:a16="http://schemas.microsoft.com/office/drawing/2014/main" val="1538728712"/>
                    </a:ext>
                  </a:extLst>
                </a:gridCol>
                <a:gridCol w="792616">
                  <a:extLst>
                    <a:ext uri="{9D8B030D-6E8A-4147-A177-3AD203B41FA5}">
                      <a16:colId xmlns:a16="http://schemas.microsoft.com/office/drawing/2014/main" val="3244843180"/>
                    </a:ext>
                  </a:extLst>
                </a:gridCol>
                <a:gridCol w="792616">
                  <a:extLst>
                    <a:ext uri="{9D8B030D-6E8A-4147-A177-3AD203B41FA5}">
                      <a16:colId xmlns:a16="http://schemas.microsoft.com/office/drawing/2014/main" val="2250696987"/>
                    </a:ext>
                  </a:extLst>
                </a:gridCol>
                <a:gridCol w="792616">
                  <a:extLst>
                    <a:ext uri="{9D8B030D-6E8A-4147-A177-3AD203B41FA5}">
                      <a16:colId xmlns:a16="http://schemas.microsoft.com/office/drawing/2014/main" val="3176511553"/>
                    </a:ext>
                  </a:extLst>
                </a:gridCol>
              </a:tblGrid>
              <a:tr h="615443">
                <a:tc>
                  <a:txBody>
                    <a:bodyPr/>
                    <a:lstStyle/>
                    <a:p>
                      <a:pPr marL="0" algn="l" defTabSz="914400" rtl="0" eaLnBrk="1" latinLnBrk="0" hangingPunct="1"/>
                      <a:r>
                        <a:rPr lang="en-US" sz="2800" b="1" i="1" kern="1200" dirty="0">
                          <a:solidFill>
                            <a:schemeClr val="lt1"/>
                          </a:solidFill>
                          <a:latin typeface="Times New Roman" panose="02020603050405020304" pitchFamily="18" charset="0"/>
                          <a:ea typeface="+mn-ea"/>
                          <a:cs typeface="Times New Roman" panose="02020603050405020304" pitchFamily="18" charset="0"/>
                        </a:rPr>
                        <a:t>y</a:t>
                      </a:r>
                    </a:p>
                  </a:txBody>
                  <a:tcPr marL="139873" marR="139873" marT="69937" marB="69937">
                    <a:lnB w="12700" cap="flat" cmpd="sng" algn="ctr">
                      <a:solidFill>
                        <a:schemeClr val="bg1"/>
                      </a:solidFill>
                      <a:prstDash val="solid"/>
                      <a:round/>
                      <a:headEnd type="none" w="med" len="med"/>
                      <a:tailEnd type="none" w="med" len="med"/>
                    </a:lnB>
                  </a:tcPr>
                </a:tc>
                <a:tc>
                  <a:txBody>
                    <a:bodyPr/>
                    <a:lstStyle/>
                    <a:p>
                      <a:pPr marL="0" algn="l" defTabSz="914400" rtl="0" eaLnBrk="1" latinLnBrk="0" hangingPunct="1"/>
                      <a:r>
                        <a:rPr lang="en-US" sz="2800" b="1" i="1" kern="1200" dirty="0">
                          <a:solidFill>
                            <a:schemeClr val="lt1"/>
                          </a:solidFill>
                          <a:latin typeface="Times New Roman" panose="02020603050405020304" pitchFamily="18" charset="0"/>
                          <a:ea typeface="+mn-ea"/>
                          <a:cs typeface="Times New Roman" panose="02020603050405020304" pitchFamily="18" charset="0"/>
                        </a:rPr>
                        <a:t>x</a:t>
                      </a:r>
                      <a:r>
                        <a:rPr lang="en-US" sz="2800" b="1" i="1" kern="1200" baseline="-25000" dirty="0">
                          <a:solidFill>
                            <a:schemeClr val="lt1"/>
                          </a:solidFill>
                          <a:latin typeface="Times New Roman" panose="02020603050405020304" pitchFamily="18" charset="0"/>
                          <a:ea typeface="+mn-ea"/>
                          <a:cs typeface="Times New Roman" panose="02020603050405020304" pitchFamily="18" charset="0"/>
                        </a:rPr>
                        <a:t>1</a:t>
                      </a:r>
                    </a:p>
                  </a:txBody>
                  <a:tcPr marL="139873" marR="139873" marT="69937" marB="69937">
                    <a:lnB w="12700" cap="flat" cmpd="sng" algn="ctr">
                      <a:solidFill>
                        <a:schemeClr val="bg1"/>
                      </a:solidFill>
                      <a:prstDash val="solid"/>
                      <a:round/>
                      <a:headEnd type="none" w="med" len="med"/>
                      <a:tailEnd type="none" w="med" len="med"/>
                    </a:lnB>
                  </a:tcPr>
                </a:tc>
                <a:tc>
                  <a:txBody>
                    <a:bodyPr/>
                    <a:lstStyle/>
                    <a:p>
                      <a:r>
                        <a:rPr lang="en-US" sz="2800" b="1" i="1" kern="1200" dirty="0">
                          <a:solidFill>
                            <a:schemeClr val="lt1"/>
                          </a:solidFill>
                          <a:latin typeface="Times New Roman" panose="02020603050405020304" pitchFamily="18" charset="0"/>
                          <a:ea typeface="+mn-ea"/>
                          <a:cs typeface="Times New Roman" panose="02020603050405020304" pitchFamily="18" charset="0"/>
                        </a:rPr>
                        <a:t>x</a:t>
                      </a:r>
                      <a:r>
                        <a:rPr lang="en-US" sz="2800" b="1" i="1" kern="1200" baseline="-25000" dirty="0">
                          <a:solidFill>
                            <a:schemeClr val="lt1"/>
                          </a:solidFill>
                          <a:latin typeface="Times New Roman" panose="02020603050405020304" pitchFamily="18" charset="0"/>
                          <a:ea typeface="+mn-ea"/>
                          <a:cs typeface="Times New Roman" panose="02020603050405020304" pitchFamily="18" charset="0"/>
                        </a:rPr>
                        <a:t>2</a:t>
                      </a:r>
                    </a:p>
                  </a:txBody>
                  <a:tcPr marL="139873" marR="139873" marT="69937" marB="69937">
                    <a:lnB w="12700" cap="flat" cmpd="sng" algn="ctr">
                      <a:solidFill>
                        <a:schemeClr val="bg1"/>
                      </a:solidFill>
                      <a:prstDash val="solid"/>
                      <a:round/>
                      <a:headEnd type="none" w="med" len="med"/>
                      <a:tailEnd type="none" w="med" len="med"/>
                    </a:lnB>
                  </a:tcPr>
                </a:tc>
                <a:tc>
                  <a:txBody>
                    <a:bodyPr/>
                    <a:lstStyle/>
                    <a:p>
                      <a:r>
                        <a:rPr lang="en-US" sz="2800" dirty="0"/>
                        <a:t>…</a:t>
                      </a:r>
                    </a:p>
                  </a:txBody>
                  <a:tcPr marL="139873" marR="139873" marT="69937" marB="69937">
                    <a:lnB w="12700" cap="flat" cmpd="sng" algn="ctr">
                      <a:solidFill>
                        <a:schemeClr val="bg1"/>
                      </a:solidFill>
                      <a:prstDash val="solid"/>
                      <a:round/>
                      <a:headEnd type="none" w="med" len="med"/>
                      <a:tailEnd type="none" w="med" len="med"/>
                    </a:lnB>
                  </a:tcPr>
                </a:tc>
                <a:tc>
                  <a:txBody>
                    <a:bodyPr/>
                    <a:lstStyle/>
                    <a:p>
                      <a:r>
                        <a:rPr lang="en-US" sz="2800" i="1" dirty="0" err="1">
                          <a:latin typeface="Times New Roman" panose="02020603050405020304" pitchFamily="18" charset="0"/>
                          <a:cs typeface="Times New Roman" panose="02020603050405020304" pitchFamily="18" charset="0"/>
                        </a:rPr>
                        <a:t>x</a:t>
                      </a:r>
                      <a:r>
                        <a:rPr lang="en-US" sz="2800" i="1" baseline="-25000" dirty="0" err="1">
                          <a:latin typeface="Times New Roman" panose="02020603050405020304" pitchFamily="18" charset="0"/>
                          <a:cs typeface="Times New Roman" panose="02020603050405020304" pitchFamily="18" charset="0"/>
                        </a:rPr>
                        <a:t>p</a:t>
                      </a:r>
                      <a:endParaRPr lang="en-US" sz="2800" i="1" baseline="-25000" dirty="0">
                        <a:latin typeface="Times New Roman" panose="02020603050405020304" pitchFamily="18" charset="0"/>
                        <a:cs typeface="Times New Roman" panose="02020603050405020304" pitchFamily="18" charset="0"/>
                      </a:endParaRPr>
                    </a:p>
                  </a:txBody>
                  <a:tcPr marL="139873" marR="139873" marT="69937" marB="69937">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40936530"/>
                  </a:ext>
                </a:extLst>
              </a:tr>
              <a:tr h="699367">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997991323"/>
                  </a:ext>
                </a:extLst>
              </a:tr>
              <a:tr h="699367">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26667846"/>
                  </a:ext>
                </a:extLst>
              </a:tr>
              <a:tr h="699367">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endParaRPr lang="en-US" sz="280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22097148"/>
                  </a:ext>
                </a:extLst>
              </a:tr>
              <a:tr h="699367">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endParaRPr lang="en-US" sz="280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3582949"/>
                  </a:ext>
                </a:extLst>
              </a:tr>
              <a:tr h="699367">
                <a:tc>
                  <a:txBody>
                    <a:bodyPr/>
                    <a:lstStyle/>
                    <a:p>
                      <a:endParaRPr lang="en-US" sz="2800" kern="1200" dirty="0">
                        <a:solidFill>
                          <a:schemeClr val="dk1"/>
                        </a:solidFill>
                        <a:latin typeface="+mn-lt"/>
                        <a:ea typeface="+mn-ea"/>
                        <a:cs typeface="+mn-cs"/>
                      </a:endParaRPr>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endParaRPr lang="en-US" sz="280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2800" dirty="0"/>
                    </a:p>
                  </a:txBody>
                  <a:tcPr marL="139873" marR="139873" marT="69937" marB="6993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79017170"/>
                  </a:ext>
                </a:extLst>
              </a:tr>
            </a:tbl>
          </a:graphicData>
        </a:graphic>
      </p:graphicFrame>
      <p:sp>
        <p:nvSpPr>
          <p:cNvPr id="6" name="TextBox 5">
            <a:extLst>
              <a:ext uri="{FF2B5EF4-FFF2-40B4-BE49-F238E27FC236}">
                <a16:creationId xmlns:a16="http://schemas.microsoft.com/office/drawing/2014/main" id="{BEE1B470-20EB-4BF1-AFA7-85548EBFE74A}"/>
              </a:ext>
            </a:extLst>
          </p:cNvPr>
          <p:cNvSpPr txBox="1"/>
          <p:nvPr/>
        </p:nvSpPr>
        <p:spPr>
          <a:xfrm>
            <a:off x="1335029" y="4824369"/>
            <a:ext cx="114300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data</a:t>
            </a:r>
          </a:p>
        </p:txBody>
      </p:sp>
      <p:sp>
        <p:nvSpPr>
          <p:cNvPr id="8" name="TextBox 7">
            <a:extLst>
              <a:ext uri="{FF2B5EF4-FFF2-40B4-BE49-F238E27FC236}">
                <a16:creationId xmlns:a16="http://schemas.microsoft.com/office/drawing/2014/main" id="{4ECA1E7D-E172-4F19-ABC9-BE94728158DC}"/>
              </a:ext>
            </a:extLst>
          </p:cNvPr>
          <p:cNvSpPr txBox="1"/>
          <p:nvPr/>
        </p:nvSpPr>
        <p:spPr>
          <a:xfrm rot="16200000">
            <a:off x="-658964" y="2116140"/>
            <a:ext cx="2599678"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outcome</a:t>
            </a:r>
          </a:p>
        </p:txBody>
      </p:sp>
      <p:sp>
        <p:nvSpPr>
          <p:cNvPr id="12" name="TextBox 11">
            <a:extLst>
              <a:ext uri="{FF2B5EF4-FFF2-40B4-BE49-F238E27FC236}">
                <a16:creationId xmlns:a16="http://schemas.microsoft.com/office/drawing/2014/main" id="{534AC913-F76B-4BF4-A74C-266B39BD38B5}"/>
              </a:ext>
            </a:extLst>
          </p:cNvPr>
          <p:cNvSpPr txBox="1"/>
          <p:nvPr/>
        </p:nvSpPr>
        <p:spPr>
          <a:xfrm>
            <a:off x="1225231" y="1889072"/>
            <a:ext cx="2247952"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features</a:t>
            </a:r>
          </a:p>
        </p:txBody>
      </p:sp>
      <p:sp>
        <p:nvSpPr>
          <p:cNvPr id="5" name="TextBox 4">
            <a:extLst>
              <a:ext uri="{FF2B5EF4-FFF2-40B4-BE49-F238E27FC236}">
                <a16:creationId xmlns:a16="http://schemas.microsoft.com/office/drawing/2014/main" id="{E4F32BDC-BBEC-4A0D-886F-9F2AF9FB03AB}"/>
              </a:ext>
            </a:extLst>
          </p:cNvPr>
          <p:cNvSpPr txBox="1"/>
          <p:nvPr/>
        </p:nvSpPr>
        <p:spPr>
          <a:xfrm>
            <a:off x="565150" y="6127381"/>
            <a:ext cx="10971530"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He, Y., Burghardt, K., &amp; Lerman, K. (2020). A Geometric Solution to Fair Representations. In </a:t>
            </a:r>
            <a:r>
              <a:rPr kumimoji="0" lang="en-US" sz="1800" b="0" i="1" u="none" strike="noStrike" kern="1200" cap="none" spc="0" normalizeH="0" baseline="0" noProof="0" dirty="0">
                <a:ln>
                  <a:noFill/>
                </a:ln>
                <a:solidFill>
                  <a:prstClr val="white"/>
                </a:solidFill>
                <a:effectLst/>
                <a:uLnTx/>
                <a:uFillTx/>
                <a:latin typeface="Calibri" panose="020F0502020204030204" pitchFamily="34" charset="0"/>
                <a:ea typeface="+mn-ea"/>
                <a:cs typeface="+mn-cs"/>
              </a:rPr>
              <a:t>Proceedings of the AAAI/ACM Conference on AI, Ethics, and Society</a:t>
            </a: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 </a:t>
            </a:r>
          </a:p>
        </p:txBody>
      </p:sp>
    </p:spTree>
    <p:extLst>
      <p:ext uri="{BB962C8B-B14F-4D97-AF65-F5344CB8AC3E}">
        <p14:creationId xmlns:p14="http://schemas.microsoft.com/office/powerpoint/2010/main" val="3554092647"/>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612A-61F3-40F8-A5ED-04102B5965BD}"/>
              </a:ext>
            </a:extLst>
          </p:cNvPr>
          <p:cNvSpPr>
            <a:spLocks noGrp="1"/>
          </p:cNvSpPr>
          <p:nvPr>
            <p:ph type="title"/>
          </p:nvPr>
        </p:nvSpPr>
        <p:spPr>
          <a:xfrm>
            <a:off x="838200" y="60355"/>
            <a:ext cx="10515600" cy="1325563"/>
          </a:xfrm>
        </p:spPr>
        <p:txBody>
          <a:bodyPr>
            <a:normAutofit/>
          </a:bodyPr>
          <a:lstStyle/>
          <a:p>
            <a:r>
              <a:rPr lang="en-US" sz="4000">
                <a:latin typeface="+mn-lt"/>
              </a:rPr>
              <a:t>Fairer recidivism predictions in COMPAS: </a:t>
            </a:r>
            <a:br>
              <a:rPr lang="en-US" sz="4000">
                <a:latin typeface="+mn-lt"/>
              </a:rPr>
            </a:br>
            <a:r>
              <a:rPr lang="en-US" sz="3600">
                <a:latin typeface="+mn-lt"/>
              </a:rPr>
              <a:t>Balance vs Calibration tradeoffs</a:t>
            </a:r>
            <a:endParaRPr lang="en-US" sz="4000" dirty="0">
              <a:latin typeface="Rockwell" panose="02060603020205020403" pitchFamily="18" charset="0"/>
            </a:endParaRPr>
          </a:p>
        </p:txBody>
      </p:sp>
      <p:pic>
        <p:nvPicPr>
          <p:cNvPr id="6" name="Content Placeholder 5">
            <a:extLst>
              <a:ext uri="{FF2B5EF4-FFF2-40B4-BE49-F238E27FC236}">
                <a16:creationId xmlns:a16="http://schemas.microsoft.com/office/drawing/2014/main" id="{FC82811D-A35B-4F4F-95FC-005474FF2B7F}"/>
              </a:ext>
            </a:extLst>
          </p:cNvPr>
          <p:cNvPicPr>
            <a:picLocks noGrp="1" noChangeAspect="1"/>
          </p:cNvPicPr>
          <p:nvPr>
            <p:ph idx="1"/>
          </p:nvPr>
        </p:nvPicPr>
        <p:blipFill rotWithShape="1">
          <a:blip r:embed="rId2"/>
          <a:srcRect t="11996"/>
          <a:stretch/>
        </p:blipFill>
        <p:spPr>
          <a:xfrm>
            <a:off x="2545773" y="1810264"/>
            <a:ext cx="6202007" cy="3653102"/>
          </a:xfrm>
          <a:prstGeom prst="rect">
            <a:avLst/>
          </a:prstGeom>
        </p:spPr>
      </p:pic>
      <p:sp>
        <p:nvSpPr>
          <p:cNvPr id="7" name="TextBox 6">
            <a:extLst>
              <a:ext uri="{FF2B5EF4-FFF2-40B4-BE49-F238E27FC236}">
                <a16:creationId xmlns:a16="http://schemas.microsoft.com/office/drawing/2014/main" id="{9CD4F993-AFD4-4EF2-A60F-E7A607A20116}"/>
              </a:ext>
            </a:extLst>
          </p:cNvPr>
          <p:cNvSpPr txBox="1"/>
          <p:nvPr/>
        </p:nvSpPr>
        <p:spPr>
          <a:xfrm>
            <a:off x="4709565" y="5502585"/>
            <a:ext cx="1302088"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Accuracy</a:t>
            </a:r>
          </a:p>
        </p:txBody>
      </p:sp>
      <p:cxnSp>
        <p:nvCxnSpPr>
          <p:cNvPr id="5" name="Straight Arrow Connector 4"/>
          <p:cNvCxnSpPr/>
          <p:nvPr/>
        </p:nvCxnSpPr>
        <p:spPr>
          <a:xfrm flipV="1">
            <a:off x="6261100" y="4752975"/>
            <a:ext cx="609600" cy="63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8281795" y="3254375"/>
            <a:ext cx="609600" cy="63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627299-158C-4602-AD74-597098A1B531}"/>
                  </a:ext>
                </a:extLst>
              </p:cNvPr>
              <p:cNvSpPr txBox="1"/>
              <p:nvPr/>
            </p:nvSpPr>
            <p:spPr>
              <a:xfrm>
                <a:off x="294353" y="2739646"/>
                <a:ext cx="1764063"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Correlation of predictions </a:t>
                </a:r>
                <a14:m>
                  <m:oMath xmlns:m="http://schemas.openxmlformats.org/officeDocument/2006/math">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acc>
                  </m:oMath>
                </a14:m>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with protected feature (race): a proxy of fairness (lower is better)</a:t>
                </a:r>
              </a:p>
            </p:txBody>
          </p:sp>
        </mc:Choice>
        <mc:Fallback xmlns="">
          <p:sp>
            <p:nvSpPr>
              <p:cNvPr id="9" name="TextBox 8">
                <a:extLst>
                  <a:ext uri="{FF2B5EF4-FFF2-40B4-BE49-F238E27FC236}">
                    <a16:creationId xmlns:a16="http://schemas.microsoft.com/office/drawing/2014/main" id="{B2627299-158C-4602-AD74-597098A1B531}"/>
                  </a:ext>
                </a:extLst>
              </p:cNvPr>
              <p:cNvSpPr txBox="1">
                <a:spLocks noRot="1" noChangeAspect="1" noMove="1" noResize="1" noEditPoints="1" noAdjustHandles="1" noChangeArrowheads="1" noChangeShapeType="1" noTextEdit="1"/>
              </p:cNvSpPr>
              <p:nvPr/>
            </p:nvSpPr>
            <p:spPr>
              <a:xfrm>
                <a:off x="294353" y="2739646"/>
                <a:ext cx="1764063" cy="2246769"/>
              </a:xfrm>
              <a:prstGeom prst="rect">
                <a:avLst/>
              </a:prstGeom>
              <a:blipFill>
                <a:blip r:embed="rId3"/>
                <a:stretch>
                  <a:fillRect l="-3448" t="-1355" r="-5172" b="-3794"/>
                </a:stretch>
              </a:blipFill>
            </p:spPr>
            <p:txBody>
              <a:bodyPr/>
              <a:lstStyle/>
              <a:p>
                <a:r>
                  <a:rPr lang="en-US">
                    <a:noFill/>
                  </a:rPr>
                  <a:t> </a:t>
                </a:r>
              </a:p>
            </p:txBody>
          </p:sp>
        </mc:Fallback>
      </mc:AlternateContent>
      <p:grpSp>
        <p:nvGrpSpPr>
          <p:cNvPr id="11" name="Google Shape;412;p31">
            <a:extLst>
              <a:ext uri="{FF2B5EF4-FFF2-40B4-BE49-F238E27FC236}">
                <a16:creationId xmlns:a16="http://schemas.microsoft.com/office/drawing/2014/main" id="{CD80BD54-DE2E-4769-3C6F-1C9977C9F9B0}"/>
              </a:ext>
            </a:extLst>
          </p:cNvPr>
          <p:cNvGrpSpPr/>
          <p:nvPr/>
        </p:nvGrpSpPr>
        <p:grpSpPr>
          <a:xfrm>
            <a:off x="518643" y="5724591"/>
            <a:ext cx="11263725" cy="1018755"/>
            <a:chOff x="583379" y="5630859"/>
            <a:chExt cx="11263725" cy="1018755"/>
          </a:xfrm>
        </p:grpSpPr>
        <p:sp>
          <p:nvSpPr>
            <p:cNvPr id="12" name="Google Shape;413;p31">
              <a:extLst>
                <a:ext uri="{FF2B5EF4-FFF2-40B4-BE49-F238E27FC236}">
                  <a16:creationId xmlns:a16="http://schemas.microsoft.com/office/drawing/2014/main" id="{1054FAB4-7FC9-6A34-03DA-E7FD8D7A335A}"/>
                </a:ext>
              </a:extLst>
            </p:cNvPr>
            <p:cNvSpPr/>
            <p:nvPr/>
          </p:nvSpPr>
          <p:spPr>
            <a:xfrm>
              <a:off x="583380" y="5630859"/>
              <a:ext cx="1404690" cy="480960"/>
            </a:xfrm>
            <a:prstGeom prst="roundRect">
              <a:avLst>
                <a:gd name="adj" fmla="val 16667"/>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ckwell"/>
                  <a:ea typeface="Rockwell"/>
                  <a:cs typeface="Rockwell"/>
                  <a:sym typeface="Rockwell"/>
                </a:rPr>
                <a:t>METHOD</a:t>
              </a:r>
              <a:endParaRPr kumimoji="0" sz="1800" b="1" i="0" u="none" strike="noStrike" kern="1200" cap="none" spc="0" normalizeH="0" baseline="0" noProof="0" dirty="0">
                <a:ln>
                  <a:noFill/>
                </a:ln>
                <a:solidFill>
                  <a:prstClr val="white"/>
                </a:solidFill>
                <a:effectLst/>
                <a:uLnTx/>
                <a:uFillTx/>
                <a:latin typeface="Rockwell"/>
                <a:ea typeface="Rockwell"/>
                <a:cs typeface="Rockwell"/>
                <a:sym typeface="Rockwell"/>
              </a:endParaRPr>
            </a:p>
          </p:txBody>
        </p:sp>
        <p:sp>
          <p:nvSpPr>
            <p:cNvPr id="13" name="Google Shape;414;p31">
              <a:extLst>
                <a:ext uri="{FF2B5EF4-FFF2-40B4-BE49-F238E27FC236}">
                  <a16:creationId xmlns:a16="http://schemas.microsoft.com/office/drawing/2014/main" id="{FA7452AC-8682-6399-A3BD-96113A4F4107}"/>
                </a:ext>
              </a:extLst>
            </p:cNvPr>
            <p:cNvSpPr/>
            <p:nvPr/>
          </p:nvSpPr>
          <p:spPr>
            <a:xfrm>
              <a:off x="583379" y="6055205"/>
              <a:ext cx="11263725" cy="594409"/>
            </a:xfrm>
            <a:prstGeom prst="rect">
              <a:avLst/>
            </a:prstGeom>
            <a:solidFill>
              <a:srgbClr val="D8D8D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ckwell"/>
                  <a:ea typeface="Rockwell"/>
                  <a:cs typeface="Rockwell"/>
                  <a:sym typeface="Rockwell"/>
                </a:rPr>
                <a:t>He, Burghardt &amp; Lerman. (2020). A Geometric Solution to Fair Representations</a:t>
              </a:r>
              <a:r>
                <a:rPr kumimoji="0" lang="en-US" sz="1800" b="0" i="1" u="none" strike="noStrike" kern="1200" cap="none" spc="0" normalizeH="0" baseline="0" noProof="0" dirty="0">
                  <a:ln>
                    <a:noFill/>
                  </a:ln>
                  <a:solidFill>
                    <a:srgbClr val="000000"/>
                  </a:solidFill>
                  <a:effectLst/>
                  <a:uLnTx/>
                  <a:uFillTx/>
                  <a:latin typeface="Rockwell"/>
                  <a:ea typeface="Rockwell"/>
                  <a:cs typeface="Rockwell"/>
                  <a:sym typeface="Rockwell"/>
                </a:rPr>
                <a:t>. In AIES. </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Rockwell"/>
                  <a:ea typeface="Rockwell"/>
                  <a:cs typeface="Rockwell"/>
                  <a:sym typeface="Rockwell"/>
                </a:rPr>
                <a:t>Code: </a:t>
              </a:r>
              <a:r>
                <a:rPr kumimoji="0" lang="en-US" sz="1800" b="0" i="0" u="sng" strike="noStrike" kern="1200" cap="none" spc="0" normalizeH="0" baseline="0" noProof="0" dirty="0">
                  <a:ln>
                    <a:noFill/>
                  </a:ln>
                  <a:solidFill>
                    <a:srgbClr val="0432FF"/>
                  </a:solidFill>
                  <a:effectLst/>
                  <a:uLnTx/>
                  <a:uFillTx/>
                  <a:latin typeface="Rockwell"/>
                  <a:ea typeface="Rockwell"/>
                  <a:cs typeface="Rockwell"/>
                  <a:sym typeface="Rockwell"/>
                </a:rPr>
                <a:t>https://github.com/</a:t>
              </a:r>
              <a:r>
                <a:rPr kumimoji="0" lang="en-US" sz="1800" b="0" i="0" u="sng" strike="noStrike" kern="1200" cap="none" spc="0" normalizeH="0" baseline="0" noProof="0" dirty="0">
                  <a:ln>
                    <a:noFill/>
                  </a:ln>
                  <a:solidFill>
                    <a:srgbClr val="0432FF"/>
                  </a:solidFill>
                  <a:effectLst/>
                  <a:uLnTx/>
                  <a:uFillTx/>
                  <a:latin typeface="Rockwell"/>
                  <a:ea typeface="Rockwell"/>
                  <a:cs typeface="Rockwell"/>
                  <a:sym typeface="Rockwell"/>
                  <a:hlinkClick r:id="rId4"/>
                </a:rPr>
                <a:t>yuziheusc</a:t>
              </a:r>
              <a:r>
                <a:rPr kumimoji="0" lang="en-US" sz="1800" b="0" i="0" u="sng" strike="noStrike" kern="1200" cap="none" spc="0" normalizeH="0" baseline="0" noProof="0" dirty="0">
                  <a:ln>
                    <a:noFill/>
                  </a:ln>
                  <a:solidFill>
                    <a:srgbClr val="0432FF"/>
                  </a:solidFill>
                  <a:effectLst/>
                  <a:uLnTx/>
                  <a:uFillTx/>
                  <a:latin typeface="Rockwell"/>
                  <a:ea typeface="Rockwell"/>
                  <a:cs typeface="Rockwell"/>
                  <a:sym typeface="Rockwell"/>
                </a:rPr>
                <a:t>/fair_linear</a:t>
              </a:r>
              <a:endParaRPr kumimoji="0" sz="1800" b="0" i="0" u="sng" strike="noStrike" kern="1200" cap="none" spc="0" normalizeH="0" baseline="0" noProof="0" dirty="0">
                <a:ln>
                  <a:noFill/>
                </a:ln>
                <a:solidFill>
                  <a:srgbClr val="0432FF"/>
                </a:solidFill>
                <a:effectLst/>
                <a:uLnTx/>
                <a:uFillTx/>
                <a:latin typeface="Rockwell"/>
                <a:ea typeface="+mn-ea"/>
                <a:cs typeface="+mn-cs"/>
                <a:sym typeface="Rockwell"/>
              </a:endParaRPr>
            </a:p>
          </p:txBody>
        </p:sp>
      </p:grpSp>
    </p:spTree>
    <p:extLst>
      <p:ext uri="{BB962C8B-B14F-4D97-AF65-F5344CB8AC3E}">
        <p14:creationId xmlns:p14="http://schemas.microsoft.com/office/powerpoint/2010/main" val="1445620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FF4AF-62F5-46CC-910F-D46F4FD47AAB}"/>
              </a:ext>
            </a:extLst>
          </p:cNvPr>
          <p:cNvSpPr>
            <a:spLocks noGrp="1"/>
          </p:cNvSpPr>
          <p:nvPr>
            <p:ph type="title"/>
          </p:nvPr>
        </p:nvSpPr>
        <p:spPr/>
        <p:txBody>
          <a:bodyPr>
            <a:normAutofit fontScale="90000"/>
          </a:bodyPr>
          <a:lstStyle/>
          <a:p>
            <a:r>
              <a:rPr lang="en-US" dirty="0">
                <a:latin typeface="+mn-lt"/>
              </a:rPr>
              <a:t>Fairer recidivism predictions in COMPAS: </a:t>
            </a:r>
            <a:br>
              <a:rPr lang="en-US" dirty="0">
                <a:latin typeface="+mn-lt"/>
              </a:rPr>
            </a:br>
            <a:r>
              <a:rPr lang="en-US" sz="4000" dirty="0">
                <a:latin typeface="+mn-lt"/>
              </a:rPr>
              <a:t>Balance vs Calibration tradeoffs</a:t>
            </a:r>
            <a:endParaRPr lang="en-US" dirty="0">
              <a:latin typeface="+mn-lt"/>
            </a:endParaRPr>
          </a:p>
        </p:txBody>
      </p:sp>
      <p:pic>
        <p:nvPicPr>
          <p:cNvPr id="4" name="Content Placeholder 3">
            <a:extLst>
              <a:ext uri="{FF2B5EF4-FFF2-40B4-BE49-F238E27FC236}">
                <a16:creationId xmlns:a16="http://schemas.microsoft.com/office/drawing/2014/main" id="{F4FD27C4-7169-47AA-B4FA-E6AF804F49AC}"/>
              </a:ext>
            </a:extLst>
          </p:cNvPr>
          <p:cNvPicPr>
            <a:picLocks noGrp="1" noChangeAspect="1"/>
          </p:cNvPicPr>
          <p:nvPr>
            <p:ph idx="1"/>
          </p:nvPr>
        </p:nvPicPr>
        <p:blipFill rotWithShape="1">
          <a:blip r:embed="rId3"/>
          <a:srcRect t="12663"/>
          <a:stretch/>
        </p:blipFill>
        <p:spPr>
          <a:xfrm>
            <a:off x="2119313" y="1472751"/>
            <a:ext cx="7084668" cy="4095540"/>
          </a:xfrm>
          <a:prstGeom prst="rect">
            <a:avLst/>
          </a:prstGeom>
        </p:spPr>
      </p:pic>
      <p:sp>
        <p:nvSpPr>
          <p:cNvPr id="5" name="TextBox 4">
            <a:extLst>
              <a:ext uri="{FF2B5EF4-FFF2-40B4-BE49-F238E27FC236}">
                <a16:creationId xmlns:a16="http://schemas.microsoft.com/office/drawing/2014/main" id="{FEC662DD-5D97-44CB-9D85-FE0C1297224C}"/>
              </a:ext>
            </a:extLst>
          </p:cNvPr>
          <p:cNvSpPr txBox="1"/>
          <p:nvPr/>
        </p:nvSpPr>
        <p:spPr>
          <a:xfrm>
            <a:off x="4680621" y="5526484"/>
            <a:ext cx="2583912" cy="523220"/>
          </a:xfrm>
          <a:prstGeom prst="rect">
            <a:avLst/>
          </a:prstGeom>
          <a:solidFill>
            <a:schemeClr val="bg1"/>
          </a:solid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Calibration error</a:t>
            </a:r>
          </a:p>
        </p:txBody>
      </p:sp>
      <p:sp>
        <p:nvSpPr>
          <p:cNvPr id="6" name="TextBox 5">
            <a:extLst>
              <a:ext uri="{FF2B5EF4-FFF2-40B4-BE49-F238E27FC236}">
                <a16:creationId xmlns:a16="http://schemas.microsoft.com/office/drawing/2014/main" id="{6F5BF126-2ECB-425C-899B-0E800F1B8A59}"/>
              </a:ext>
            </a:extLst>
          </p:cNvPr>
          <p:cNvSpPr txBox="1"/>
          <p:nvPr/>
        </p:nvSpPr>
        <p:spPr>
          <a:xfrm>
            <a:off x="411426" y="3589905"/>
            <a:ext cx="1865049" cy="163121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Difference between the means for the two classes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(lower is better)</a:t>
            </a:r>
          </a:p>
        </p:txBody>
      </p:sp>
      <p:cxnSp>
        <p:nvCxnSpPr>
          <p:cNvPr id="7" name="Straight Arrow Connector 6"/>
          <p:cNvCxnSpPr/>
          <p:nvPr/>
        </p:nvCxnSpPr>
        <p:spPr>
          <a:xfrm flipV="1">
            <a:off x="3454400" y="4857750"/>
            <a:ext cx="609600" cy="63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oogle Shape;412;p31">
            <a:extLst>
              <a:ext uri="{FF2B5EF4-FFF2-40B4-BE49-F238E27FC236}">
                <a16:creationId xmlns:a16="http://schemas.microsoft.com/office/drawing/2014/main" id="{8A92E188-512D-18D3-4EFA-F294E0A8D77B}"/>
              </a:ext>
            </a:extLst>
          </p:cNvPr>
          <p:cNvGrpSpPr/>
          <p:nvPr/>
        </p:nvGrpSpPr>
        <p:grpSpPr>
          <a:xfrm>
            <a:off x="518643" y="5724591"/>
            <a:ext cx="11263725" cy="1018755"/>
            <a:chOff x="583379" y="5630859"/>
            <a:chExt cx="11263725" cy="1018755"/>
          </a:xfrm>
        </p:grpSpPr>
        <p:sp>
          <p:nvSpPr>
            <p:cNvPr id="9" name="Google Shape;413;p31">
              <a:extLst>
                <a:ext uri="{FF2B5EF4-FFF2-40B4-BE49-F238E27FC236}">
                  <a16:creationId xmlns:a16="http://schemas.microsoft.com/office/drawing/2014/main" id="{0D3EEFB8-54A0-809F-040F-BF85BABB2BD5}"/>
                </a:ext>
              </a:extLst>
            </p:cNvPr>
            <p:cNvSpPr/>
            <p:nvPr/>
          </p:nvSpPr>
          <p:spPr>
            <a:xfrm>
              <a:off x="583380" y="5630859"/>
              <a:ext cx="1404690" cy="480960"/>
            </a:xfrm>
            <a:prstGeom prst="roundRect">
              <a:avLst>
                <a:gd name="adj" fmla="val 16667"/>
              </a:avLst>
            </a:prstGeom>
            <a:solidFill>
              <a:srgbClr val="7F7F7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ckwell"/>
                  <a:ea typeface="Rockwell"/>
                  <a:cs typeface="Rockwell"/>
                  <a:sym typeface="Rockwell"/>
                </a:rPr>
                <a:t>METHOD</a:t>
              </a:r>
              <a:endParaRPr kumimoji="0" sz="1800" b="1" i="0" u="none" strike="noStrike" kern="1200" cap="none" spc="0" normalizeH="0" baseline="0" noProof="0" dirty="0">
                <a:ln>
                  <a:noFill/>
                </a:ln>
                <a:solidFill>
                  <a:prstClr val="white"/>
                </a:solidFill>
                <a:effectLst/>
                <a:uLnTx/>
                <a:uFillTx/>
                <a:latin typeface="Rockwell"/>
                <a:ea typeface="Rockwell"/>
                <a:cs typeface="Rockwell"/>
                <a:sym typeface="Rockwell"/>
              </a:endParaRPr>
            </a:p>
          </p:txBody>
        </p:sp>
        <p:sp>
          <p:nvSpPr>
            <p:cNvPr id="10" name="Google Shape;414;p31">
              <a:extLst>
                <a:ext uri="{FF2B5EF4-FFF2-40B4-BE49-F238E27FC236}">
                  <a16:creationId xmlns:a16="http://schemas.microsoft.com/office/drawing/2014/main" id="{4A902846-9AC8-F47B-9FA9-9F769F02F857}"/>
                </a:ext>
              </a:extLst>
            </p:cNvPr>
            <p:cNvSpPr/>
            <p:nvPr/>
          </p:nvSpPr>
          <p:spPr>
            <a:xfrm>
              <a:off x="583379" y="6055205"/>
              <a:ext cx="11263725" cy="594409"/>
            </a:xfrm>
            <a:prstGeom prst="rect">
              <a:avLst/>
            </a:prstGeom>
            <a:solidFill>
              <a:srgbClr val="D8D8D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ckwell"/>
                  <a:ea typeface="Rockwell"/>
                  <a:cs typeface="Rockwell"/>
                  <a:sym typeface="Rockwell"/>
                </a:rPr>
                <a:t>He, Burghardt &amp; Lerman. (2020). A Geometric Solution to Fair Representations</a:t>
              </a:r>
              <a:r>
                <a:rPr kumimoji="0" lang="en-US" sz="1800" b="0" i="1" u="none" strike="noStrike" kern="1200" cap="none" spc="0" normalizeH="0" baseline="0" noProof="0" dirty="0">
                  <a:ln>
                    <a:noFill/>
                  </a:ln>
                  <a:solidFill>
                    <a:srgbClr val="000000"/>
                  </a:solidFill>
                  <a:effectLst/>
                  <a:uLnTx/>
                  <a:uFillTx/>
                  <a:latin typeface="Rockwell"/>
                  <a:ea typeface="Rockwell"/>
                  <a:cs typeface="Rockwell"/>
                  <a:sym typeface="Rockwell"/>
                </a:rPr>
                <a:t>. In AIES. </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Rockwell"/>
                  <a:ea typeface="Rockwell"/>
                  <a:cs typeface="Rockwell"/>
                  <a:sym typeface="Rockwell"/>
                </a:rPr>
                <a:t>Code: </a:t>
              </a:r>
              <a:r>
                <a:rPr kumimoji="0" lang="en-US" sz="1800" b="0" i="0" u="sng" strike="noStrike" kern="1200" cap="none" spc="0" normalizeH="0" baseline="0" noProof="0" dirty="0">
                  <a:ln>
                    <a:noFill/>
                  </a:ln>
                  <a:solidFill>
                    <a:srgbClr val="0432FF"/>
                  </a:solidFill>
                  <a:effectLst/>
                  <a:uLnTx/>
                  <a:uFillTx/>
                  <a:latin typeface="Rockwell"/>
                  <a:ea typeface="Rockwell"/>
                  <a:cs typeface="Rockwell"/>
                  <a:sym typeface="Rockwell"/>
                </a:rPr>
                <a:t>https://github.com/</a:t>
              </a:r>
              <a:r>
                <a:rPr kumimoji="0" lang="en-US" sz="1800" b="0" i="0" u="sng" strike="noStrike" kern="1200" cap="none" spc="0" normalizeH="0" baseline="0" noProof="0" dirty="0">
                  <a:ln>
                    <a:noFill/>
                  </a:ln>
                  <a:solidFill>
                    <a:srgbClr val="0432FF"/>
                  </a:solidFill>
                  <a:effectLst/>
                  <a:uLnTx/>
                  <a:uFillTx/>
                  <a:latin typeface="Rockwell"/>
                  <a:ea typeface="Rockwell"/>
                  <a:cs typeface="Rockwell"/>
                  <a:sym typeface="Rockwell"/>
                  <a:hlinkClick r:id="rId4"/>
                </a:rPr>
                <a:t>yuziheusc</a:t>
              </a:r>
              <a:r>
                <a:rPr kumimoji="0" lang="en-US" sz="1800" b="0" i="0" u="sng" strike="noStrike" kern="1200" cap="none" spc="0" normalizeH="0" baseline="0" noProof="0" dirty="0">
                  <a:ln>
                    <a:noFill/>
                  </a:ln>
                  <a:solidFill>
                    <a:srgbClr val="0432FF"/>
                  </a:solidFill>
                  <a:effectLst/>
                  <a:uLnTx/>
                  <a:uFillTx/>
                  <a:latin typeface="Rockwell"/>
                  <a:ea typeface="Rockwell"/>
                  <a:cs typeface="Rockwell"/>
                  <a:sym typeface="Rockwell"/>
                </a:rPr>
                <a:t>/fair_linear</a:t>
              </a:r>
              <a:endParaRPr kumimoji="0" sz="1800" b="0" i="0" u="sng" strike="noStrike" kern="1200" cap="none" spc="0" normalizeH="0" baseline="0" noProof="0" dirty="0">
                <a:ln>
                  <a:noFill/>
                </a:ln>
                <a:solidFill>
                  <a:srgbClr val="0432FF"/>
                </a:solidFill>
                <a:effectLst/>
                <a:uLnTx/>
                <a:uFillTx/>
                <a:latin typeface="Rockwell"/>
                <a:ea typeface="+mn-ea"/>
                <a:cs typeface="+mn-cs"/>
                <a:sym typeface="Rockwell"/>
              </a:endParaRPr>
            </a:p>
          </p:txBody>
        </p:sp>
      </p:grpSp>
    </p:spTree>
    <p:extLst>
      <p:ext uri="{BB962C8B-B14F-4D97-AF65-F5344CB8AC3E}">
        <p14:creationId xmlns:p14="http://schemas.microsoft.com/office/powerpoint/2010/main" val="7284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1538-B5E1-C0D9-0FB2-187C0365A535}"/>
              </a:ext>
            </a:extLst>
          </p:cNvPr>
          <p:cNvSpPr>
            <a:spLocks noGrp="1"/>
          </p:cNvSpPr>
          <p:nvPr>
            <p:ph type="title"/>
          </p:nvPr>
        </p:nvSpPr>
        <p:spPr/>
        <p:txBody>
          <a:bodyPr/>
          <a:lstStyle/>
          <a:p>
            <a:r>
              <a:rPr lang="en-US" dirty="0"/>
              <a:t>Gender pay disparity in medicine</a:t>
            </a:r>
          </a:p>
        </p:txBody>
      </p:sp>
      <p:sp>
        <p:nvSpPr>
          <p:cNvPr id="3" name="Text Placeholder 2">
            <a:extLst>
              <a:ext uri="{FF2B5EF4-FFF2-40B4-BE49-F238E27FC236}">
                <a16:creationId xmlns:a16="http://schemas.microsoft.com/office/drawing/2014/main" id="{B4C62697-CA31-E11F-095D-B06B208ECC64}"/>
              </a:ext>
            </a:extLst>
          </p:cNvPr>
          <p:cNvSpPr>
            <a:spLocks noGrp="1"/>
          </p:cNvSpPr>
          <p:nvPr>
            <p:ph type="body" idx="1"/>
          </p:nvPr>
        </p:nvSpPr>
        <p:spPr>
          <a:xfrm>
            <a:off x="609601" y="1146051"/>
            <a:ext cx="5333999" cy="4980115"/>
          </a:xfrm>
        </p:spPr>
        <p:txBody>
          <a:bodyPr>
            <a:normAutofit lnSpcReduction="10000"/>
          </a:bodyPr>
          <a:lstStyle/>
          <a:p>
            <a:r>
              <a:rPr lang="en-US" sz="2400" dirty="0"/>
              <a:t>For every 10% increase in the percentage of women in a medical specialty, there was a corresponding decrease in median salaries for both men and women. Specifically, men's median salaries decreased by $7,465, while women's median salaries decreased by $15,003.</a:t>
            </a:r>
          </a:p>
          <a:p>
            <a:r>
              <a:rPr lang="en-US" sz="2400" dirty="0"/>
              <a:t>Women are overrepresented in lower-paying specialties such as pediatrics and family medicine, while men dominate higher-paying fields like orthopedic surgery and cardiology. </a:t>
            </a:r>
          </a:p>
        </p:txBody>
      </p:sp>
      <p:pic>
        <p:nvPicPr>
          <p:cNvPr id="5" name="Picture 4">
            <a:extLst>
              <a:ext uri="{FF2B5EF4-FFF2-40B4-BE49-F238E27FC236}">
                <a16:creationId xmlns:a16="http://schemas.microsoft.com/office/drawing/2014/main" id="{F170F3E5-BEAD-E444-E541-2A2CCD096C6F}"/>
              </a:ext>
            </a:extLst>
          </p:cNvPr>
          <p:cNvPicPr>
            <a:picLocks noChangeAspect="1"/>
          </p:cNvPicPr>
          <p:nvPr/>
        </p:nvPicPr>
        <p:blipFill>
          <a:blip r:embed="rId2"/>
          <a:stretch>
            <a:fillRect/>
          </a:stretch>
        </p:blipFill>
        <p:spPr>
          <a:xfrm>
            <a:off x="6096000" y="1649505"/>
            <a:ext cx="5600179" cy="4053462"/>
          </a:xfrm>
          <a:prstGeom prst="rect">
            <a:avLst/>
          </a:prstGeom>
        </p:spPr>
      </p:pic>
    </p:spTree>
    <p:extLst>
      <p:ext uri="{BB962C8B-B14F-4D97-AF65-F5344CB8AC3E}">
        <p14:creationId xmlns:p14="http://schemas.microsoft.com/office/powerpoint/2010/main" val="1128692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0BF6-653A-3408-7E63-C8B607028FA4}"/>
              </a:ext>
            </a:extLst>
          </p:cNvPr>
          <p:cNvSpPr>
            <a:spLocks noGrp="1"/>
          </p:cNvSpPr>
          <p:nvPr>
            <p:ph type="title"/>
          </p:nvPr>
        </p:nvSpPr>
        <p:spPr/>
        <p:txBody>
          <a:bodyPr/>
          <a:lstStyle/>
          <a:p>
            <a:r>
              <a:rPr lang="en-US" b="0" i="0" dirty="0">
                <a:solidFill>
                  <a:srgbClr val="282828"/>
                </a:solidFill>
                <a:effectLst/>
                <a:latin typeface="MuseoSans"/>
              </a:rPr>
              <a:t>Women are underrepresented in fields where success is believed to require brilliance</a:t>
            </a:r>
            <a:endParaRPr lang="en-US" dirty="0"/>
          </a:p>
        </p:txBody>
      </p:sp>
      <p:sp>
        <p:nvSpPr>
          <p:cNvPr id="3" name="Text Placeholder 2">
            <a:extLst>
              <a:ext uri="{FF2B5EF4-FFF2-40B4-BE49-F238E27FC236}">
                <a16:creationId xmlns:a16="http://schemas.microsoft.com/office/drawing/2014/main" id="{AB034808-F1AD-9EE5-99A7-13F995569408}"/>
              </a:ext>
            </a:extLst>
          </p:cNvPr>
          <p:cNvSpPr>
            <a:spLocks noGrp="1"/>
          </p:cNvSpPr>
          <p:nvPr>
            <p:ph type="body" idx="1"/>
          </p:nvPr>
        </p:nvSpPr>
        <p:spPr>
          <a:xfrm>
            <a:off x="8059271" y="1146051"/>
            <a:ext cx="3531258" cy="4980115"/>
          </a:xfrm>
        </p:spPr>
        <p:txBody>
          <a:bodyPr/>
          <a:lstStyle/>
          <a:p>
            <a:pPr marL="50800" indent="0">
              <a:buNone/>
            </a:pPr>
            <a:r>
              <a:rPr lang="en-US" sz="2000" dirty="0"/>
              <a:t>Fields emphasizing the need for raw, innate talent—such as physics, mathematics, and philosophy—had lower representations of women and African Americans. In contrast, disciplines that valued hard work and dedication over inherent brilliance tended to be more diverse. </a:t>
            </a:r>
          </a:p>
          <a:p>
            <a:endParaRPr lang="en-US" sz="2000" dirty="0"/>
          </a:p>
        </p:txBody>
      </p:sp>
      <p:pic>
        <p:nvPicPr>
          <p:cNvPr id="1026" name="Picture 2">
            <a:extLst>
              <a:ext uri="{FF2B5EF4-FFF2-40B4-BE49-F238E27FC236}">
                <a16:creationId xmlns:a16="http://schemas.microsoft.com/office/drawing/2014/main" id="{0F18AB07-658C-48C8-260C-FE9FB5C4C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73" y="1406785"/>
            <a:ext cx="6922341" cy="40444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FBF1DE-6141-55D3-1C79-2812BF52B6C9}"/>
              </a:ext>
            </a:extLst>
          </p:cNvPr>
          <p:cNvSpPr txBox="1"/>
          <p:nvPr/>
        </p:nvSpPr>
        <p:spPr>
          <a:xfrm>
            <a:off x="384361" y="5611277"/>
            <a:ext cx="10980929" cy="523220"/>
          </a:xfrm>
          <a:prstGeom prst="rect">
            <a:avLst/>
          </a:prstGeom>
          <a:noFill/>
        </p:spPr>
        <p:txBody>
          <a:bodyPr wrap="square">
            <a:spAutoFit/>
          </a:bodyPr>
          <a:lstStyle/>
          <a:p>
            <a:r>
              <a:rPr lang="en-US" b="0" i="0" dirty="0">
                <a:solidFill>
                  <a:srgbClr val="222222"/>
                </a:solidFill>
                <a:effectLst/>
                <a:latin typeface="Arial" panose="020B0604020202020204" pitchFamily="34" charset="0"/>
              </a:rPr>
              <a:t>Meyer, M., </a:t>
            </a:r>
            <a:r>
              <a:rPr lang="en-US" b="0" i="0" dirty="0" err="1">
                <a:solidFill>
                  <a:srgbClr val="222222"/>
                </a:solidFill>
                <a:effectLst/>
                <a:latin typeface="Arial" panose="020B0604020202020204" pitchFamily="34" charset="0"/>
              </a:rPr>
              <a:t>Cimpian</a:t>
            </a:r>
            <a:r>
              <a:rPr lang="en-US" b="0" i="0" dirty="0">
                <a:solidFill>
                  <a:srgbClr val="222222"/>
                </a:solidFill>
                <a:effectLst/>
                <a:latin typeface="Arial" panose="020B0604020202020204" pitchFamily="34" charset="0"/>
              </a:rPr>
              <a:t>, A., &amp; Leslie, S. J. (2015). Women are underrepresented in fields where success is believed to require brilliance. </a:t>
            </a:r>
            <a:r>
              <a:rPr lang="en-US" b="0" i="1" dirty="0">
                <a:solidFill>
                  <a:srgbClr val="222222"/>
                </a:solidFill>
                <a:effectLst/>
                <a:latin typeface="Arial" panose="020B0604020202020204" pitchFamily="34" charset="0"/>
              </a:rPr>
              <a:t>Frontiers in psychology</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6</a:t>
            </a:r>
            <a:r>
              <a:rPr lang="en-US" b="0" i="0" dirty="0">
                <a:solidFill>
                  <a:srgbClr val="222222"/>
                </a:solidFill>
                <a:effectLst/>
                <a:latin typeface="Arial" panose="020B0604020202020204" pitchFamily="34" charset="0"/>
              </a:rPr>
              <a:t>, 235.</a:t>
            </a:r>
            <a:endParaRPr lang="en-US" dirty="0"/>
          </a:p>
        </p:txBody>
      </p:sp>
    </p:spTree>
    <p:extLst>
      <p:ext uri="{BB962C8B-B14F-4D97-AF65-F5344CB8AC3E}">
        <p14:creationId xmlns:p14="http://schemas.microsoft.com/office/powerpoint/2010/main" val="260084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3"/>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What are some of the consequences of bias?</a:t>
            </a:r>
            <a:endParaRPr dirty="0"/>
          </a:p>
        </p:txBody>
      </p:sp>
      <p:sp>
        <p:nvSpPr>
          <p:cNvPr id="264" name="Google Shape;264;p13"/>
          <p:cNvSpPr txBox="1">
            <a:spLocks noGrp="1"/>
          </p:cNvSpPr>
          <p:nvPr>
            <p:ph type="body" idx="1"/>
          </p:nvPr>
        </p:nvSpPr>
        <p:spPr>
          <a:xfrm>
            <a:off x="609600" y="1243587"/>
            <a:ext cx="5683624" cy="488257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Char char="•"/>
            </a:pPr>
            <a:r>
              <a:rPr lang="en-US" dirty="0"/>
              <a:t>Harms</a:t>
            </a:r>
            <a:endParaRPr dirty="0"/>
          </a:p>
          <a:p>
            <a:pPr marL="742950" lvl="1" indent="-285750" algn="l" rtl="0">
              <a:lnSpc>
                <a:spcPct val="100000"/>
              </a:lnSpc>
              <a:spcBef>
                <a:spcPts val="480"/>
              </a:spcBef>
              <a:spcAft>
                <a:spcPts val="0"/>
              </a:spcAft>
              <a:buClr>
                <a:schemeClr val="dk1"/>
              </a:buClr>
              <a:buSzPts val="2400"/>
              <a:buChar char="–"/>
            </a:pPr>
            <a:r>
              <a:rPr lang="en-US" dirty="0"/>
              <a:t>Perpetuates inequity. E.g., gender bias in healthcare resulted in women’s health conditions receiving less attention and treatment. </a:t>
            </a:r>
          </a:p>
          <a:p>
            <a:pPr marL="742950" lvl="1" indent="-285750" algn="l" rtl="0">
              <a:lnSpc>
                <a:spcPct val="100000"/>
              </a:lnSpc>
              <a:spcBef>
                <a:spcPts val="480"/>
              </a:spcBef>
              <a:spcAft>
                <a:spcPts val="0"/>
              </a:spcAft>
              <a:buClr>
                <a:schemeClr val="dk1"/>
              </a:buClr>
              <a:buSzPts val="2400"/>
              <a:buChar char="–"/>
            </a:pPr>
            <a:r>
              <a:rPr lang="en-US" dirty="0"/>
              <a:t>AI may create a feedback loops that keep bias going</a:t>
            </a:r>
            <a:endParaRPr dirty="0"/>
          </a:p>
          <a:p>
            <a:pPr marL="742950" lvl="1" indent="-285750" algn="l" rtl="0">
              <a:lnSpc>
                <a:spcPct val="100000"/>
              </a:lnSpc>
              <a:spcBef>
                <a:spcPts val="480"/>
              </a:spcBef>
              <a:spcAft>
                <a:spcPts val="0"/>
              </a:spcAft>
              <a:buClr>
                <a:schemeClr val="dk1"/>
              </a:buClr>
              <a:buSzPts val="2400"/>
              <a:buChar char="–"/>
            </a:pPr>
            <a:r>
              <a:rPr lang="en-US" dirty="0"/>
              <a:t>Affect decision making e.g., hiring discriminates against women</a:t>
            </a:r>
            <a:endParaRPr dirty="0"/>
          </a:p>
          <a:p>
            <a:pPr marL="742950" lvl="1" indent="-285750" algn="l" rtl="0">
              <a:lnSpc>
                <a:spcPct val="100000"/>
              </a:lnSpc>
              <a:spcBef>
                <a:spcPts val="480"/>
              </a:spcBef>
              <a:spcAft>
                <a:spcPts val="0"/>
              </a:spcAft>
              <a:buClr>
                <a:schemeClr val="dk1"/>
              </a:buClr>
              <a:buSzPts val="2400"/>
              <a:buChar char="–"/>
            </a:pPr>
            <a:r>
              <a:rPr lang="en-US" dirty="0"/>
              <a:t>Lack of income parity</a:t>
            </a:r>
            <a:endParaRPr dirty="0"/>
          </a:p>
          <a:p>
            <a:pPr marL="742950" lvl="1" indent="-285750" algn="l" rtl="0">
              <a:lnSpc>
                <a:spcPct val="100000"/>
              </a:lnSpc>
              <a:spcBef>
                <a:spcPts val="480"/>
              </a:spcBef>
              <a:spcAft>
                <a:spcPts val="0"/>
              </a:spcAft>
              <a:buClr>
                <a:schemeClr val="dk1"/>
              </a:buClr>
              <a:buSzPts val="2400"/>
              <a:buChar char="–"/>
            </a:pPr>
            <a:r>
              <a:rPr lang="en-US" dirty="0"/>
              <a:t>Harm product quality</a:t>
            </a:r>
            <a:endParaRPr dirty="0"/>
          </a:p>
          <a:p>
            <a:pPr marL="742950" lvl="1" indent="-133350" algn="l" rtl="0">
              <a:lnSpc>
                <a:spcPct val="100000"/>
              </a:lnSpc>
              <a:spcBef>
                <a:spcPts val="480"/>
              </a:spcBef>
              <a:spcAft>
                <a:spcPts val="0"/>
              </a:spcAft>
              <a:buClr>
                <a:schemeClr val="dk1"/>
              </a:buClr>
              <a:buSzPts val="2400"/>
              <a:buNone/>
            </a:pPr>
            <a:endParaRPr dirty="0"/>
          </a:p>
        </p:txBody>
      </p:sp>
      <p:sp>
        <p:nvSpPr>
          <p:cNvPr id="265" name="Google Shape;265;p13"/>
          <p:cNvSpPr txBox="1">
            <a:spLocks noGrp="1"/>
          </p:cNvSpPr>
          <p:nvPr>
            <p:ph type="body" idx="2"/>
          </p:nvPr>
        </p:nvSpPr>
        <p:spPr>
          <a:xfrm>
            <a:off x="6197600" y="1243587"/>
            <a:ext cx="5384800" cy="488257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Char char="•"/>
            </a:pPr>
            <a:r>
              <a:rPr lang="en-US" dirty="0"/>
              <a:t>“Benefits”</a:t>
            </a:r>
            <a:endParaRPr dirty="0"/>
          </a:p>
          <a:p>
            <a:pPr marL="742950" lvl="1" indent="-285750" algn="l" rtl="0">
              <a:lnSpc>
                <a:spcPct val="100000"/>
              </a:lnSpc>
              <a:spcBef>
                <a:spcPts val="480"/>
              </a:spcBef>
              <a:spcAft>
                <a:spcPts val="0"/>
              </a:spcAft>
              <a:buClr>
                <a:schemeClr val="dk1"/>
              </a:buClr>
              <a:buSzPts val="2400"/>
              <a:buChar char="–"/>
            </a:pPr>
            <a:r>
              <a:rPr lang="en-US" dirty="0"/>
              <a:t>Beneficial to the other group</a:t>
            </a:r>
            <a:endParaRPr dirty="0"/>
          </a:p>
          <a:p>
            <a:pPr marL="742950" lvl="1" indent="-285750" algn="l" rtl="0">
              <a:lnSpc>
                <a:spcPct val="100000"/>
              </a:lnSpc>
              <a:spcBef>
                <a:spcPts val="480"/>
              </a:spcBef>
              <a:spcAft>
                <a:spcPts val="0"/>
              </a:spcAft>
              <a:buClr>
                <a:schemeClr val="dk1"/>
              </a:buClr>
              <a:buSzPts val="2400"/>
              <a:buChar char="–"/>
            </a:pPr>
            <a:r>
              <a:rPr lang="en-US" dirty="0"/>
              <a:t>Targeted marketing</a:t>
            </a:r>
            <a:endParaRPr dirty="0"/>
          </a:p>
          <a:p>
            <a:pPr marL="742950" lvl="1" indent="-285750" algn="l" rtl="0">
              <a:lnSpc>
                <a:spcPct val="100000"/>
              </a:lnSpc>
              <a:spcBef>
                <a:spcPts val="480"/>
              </a:spcBef>
              <a:spcAft>
                <a:spcPts val="0"/>
              </a:spcAft>
              <a:buClr>
                <a:schemeClr val="dk1"/>
              </a:buClr>
              <a:buSzPts val="2400"/>
              <a:buChar char="–"/>
            </a:pPr>
            <a:r>
              <a:rPr lang="en-US" dirty="0"/>
              <a:t>Greater social cohesion</a:t>
            </a:r>
            <a:endParaRPr dirty="0"/>
          </a:p>
        </p:txBody>
      </p:sp>
    </p:spTree>
    <p:extLst>
      <p:ext uri="{BB962C8B-B14F-4D97-AF65-F5344CB8AC3E}">
        <p14:creationId xmlns:p14="http://schemas.microsoft.com/office/powerpoint/2010/main" val="389892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
          <p:cNvSpPr txBox="1">
            <a:spLocks noGrp="1"/>
          </p:cNvSpPr>
          <p:nvPr>
            <p:ph type="title"/>
          </p:nvPr>
        </p:nvSpPr>
        <p:spPr>
          <a:xfrm>
            <a:off x="609600" y="219075"/>
            <a:ext cx="10260013" cy="63976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Language &amp; Bias</a:t>
            </a:r>
            <a:endParaRPr/>
          </a:p>
        </p:txBody>
      </p:sp>
      <p:sp>
        <p:nvSpPr>
          <p:cNvPr id="194" name="Google Shape;194;p5"/>
          <p:cNvSpPr txBox="1">
            <a:spLocks noGrp="1"/>
          </p:cNvSpPr>
          <p:nvPr>
            <p:ph type="body" idx="1"/>
          </p:nvPr>
        </p:nvSpPr>
        <p:spPr>
          <a:xfrm>
            <a:off x="609601" y="1146051"/>
            <a:ext cx="10980929" cy="498011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Char char="•"/>
            </a:pPr>
            <a:r>
              <a:rPr lang="en-US"/>
              <a:t>Language implicitly transmits ingroup/outgroup identify information, leading to human prejudices</a:t>
            </a:r>
            <a:endParaRPr/>
          </a:p>
          <a:p>
            <a:pPr marL="342900" lvl="0" indent="-342900" algn="l" rtl="0">
              <a:lnSpc>
                <a:spcPct val="100000"/>
              </a:lnSpc>
              <a:spcBef>
                <a:spcPts val="560"/>
              </a:spcBef>
              <a:spcAft>
                <a:spcPts val="0"/>
              </a:spcAft>
              <a:buClr>
                <a:schemeClr val="dk1"/>
              </a:buClr>
              <a:buSzPts val="2800"/>
              <a:buChar char="•"/>
            </a:pPr>
            <a:r>
              <a:rPr lang="en-US"/>
              <a:t>Language models (e.g., word embeddings) encode stereotyped biases in addition to other knowledge, including how flowers are pleasant and the gender distribution of occupations. </a:t>
            </a:r>
            <a:endParaRPr/>
          </a:p>
          <a:p>
            <a:pPr marL="342900" lvl="0" indent="-342900" algn="l" rtl="0">
              <a:lnSpc>
                <a:spcPct val="100000"/>
              </a:lnSpc>
              <a:spcBef>
                <a:spcPts val="560"/>
              </a:spcBef>
              <a:spcAft>
                <a:spcPts val="0"/>
              </a:spcAft>
              <a:buClr>
                <a:schemeClr val="dk1"/>
              </a:buClr>
              <a:buSzPts val="2800"/>
              <a:buChar char="•"/>
            </a:pPr>
            <a:r>
              <a:rPr lang="en-US"/>
              <a:t>Behavior can be driven by cultural history embedded in language, and can vary between languages.</a:t>
            </a:r>
            <a:endParaRPr/>
          </a:p>
          <a:p>
            <a:pPr marL="742950" lvl="1" indent="-285750" algn="l" rtl="0">
              <a:lnSpc>
                <a:spcPct val="100000"/>
              </a:lnSpc>
              <a:spcBef>
                <a:spcPts val="480"/>
              </a:spcBef>
              <a:spcAft>
                <a:spcPts val="0"/>
              </a:spcAft>
              <a:buClr>
                <a:schemeClr val="dk1"/>
              </a:buClr>
              <a:buSzPts val="2400"/>
              <a:buChar char="–"/>
            </a:pPr>
            <a:r>
              <a:rPr lang="en-US"/>
              <a:t>Creating a feedback loop</a:t>
            </a:r>
            <a:endParaRPr/>
          </a:p>
          <a:p>
            <a:pPr marL="742950" lvl="1" indent="-133350" algn="l" rtl="0">
              <a:lnSpc>
                <a:spcPct val="100000"/>
              </a:lnSpc>
              <a:spcBef>
                <a:spcPts val="480"/>
              </a:spcBef>
              <a:spcAft>
                <a:spcPts val="0"/>
              </a:spcAft>
              <a:buClr>
                <a:schemeClr val="dk1"/>
              </a:buClr>
              <a:buSzPts val="2400"/>
              <a:buNone/>
            </a:pPr>
            <a:endParaRPr/>
          </a:p>
          <a:p>
            <a:pPr marL="342900" lvl="0" indent="-342900" algn="l" rtl="0">
              <a:lnSpc>
                <a:spcPct val="100000"/>
              </a:lnSpc>
              <a:spcBef>
                <a:spcPts val="560"/>
              </a:spcBef>
              <a:spcAft>
                <a:spcPts val="0"/>
              </a:spcAft>
              <a:buClr>
                <a:schemeClr val="dk1"/>
              </a:buClr>
              <a:buSzPts val="2800"/>
              <a:buChar char="•"/>
            </a:pPr>
            <a:r>
              <a:rPr lang="en-US"/>
              <a:t>Bias enters data in other ways, e.g., demographics, test scores, …</a:t>
            </a:r>
            <a:endParaRPr/>
          </a:p>
        </p:txBody>
      </p:sp>
    </p:spTree>
  </p:cSld>
  <p:clrMapOvr>
    <a:masterClrMapping/>
  </p:clrMapOvr>
</p:sld>
</file>

<file path=ppt/theme/theme1.xml><?xml version="1.0" encoding="utf-8"?>
<a:theme xmlns:a="http://schemas.openxmlformats.org/drawingml/2006/main" name="ISI Overview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6969</TotalTime>
  <Words>3590</Words>
  <Application>Microsoft Office PowerPoint</Application>
  <PresentationFormat>Widescreen</PresentationFormat>
  <Paragraphs>421</Paragraphs>
  <Slides>59</Slides>
  <Notes>42</Notes>
  <HiddenSlides>3</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59</vt:i4>
      </vt:variant>
    </vt:vector>
  </HeadingPairs>
  <TitlesOfParts>
    <vt:vector size="82" baseType="lpstr">
      <vt:lpstr>Inconsolata</vt:lpstr>
      <vt:lpstr>Courier New</vt:lpstr>
      <vt:lpstr>MuseoSans</vt:lpstr>
      <vt:lpstr>Nunito</vt:lpstr>
      <vt:lpstr>Arial</vt:lpstr>
      <vt:lpstr>Verdana</vt:lpstr>
      <vt:lpstr>Roboto</vt:lpstr>
      <vt:lpstr>Wingdings</vt:lpstr>
      <vt:lpstr>Symbol</vt:lpstr>
      <vt:lpstr>Times New Roman</vt:lpstr>
      <vt:lpstr>Arial</vt:lpstr>
      <vt:lpstr>Calibri</vt:lpstr>
      <vt:lpstr>Rockwell</vt:lpstr>
      <vt:lpstr>Calibri Light</vt:lpstr>
      <vt:lpstr>Roboto Condensed Regular</vt:lpstr>
      <vt:lpstr>Open Sans</vt:lpstr>
      <vt:lpstr>Georgia</vt:lpstr>
      <vt:lpstr>Cambria Math</vt:lpstr>
      <vt:lpstr>Catamaran</vt:lpstr>
      <vt:lpstr>ISI Overview Theme</vt:lpstr>
      <vt:lpstr>Office Theme</vt:lpstr>
      <vt:lpstr>2_Office Theme</vt:lpstr>
      <vt:lpstr>1_Office Theme</vt:lpstr>
      <vt:lpstr>DSCI-531: FAIRNESS IN ARTIFICIAL INTELLIGENCE   BIASES IN TEXT EMBEDDINGS </vt:lpstr>
      <vt:lpstr>Is it possible to discriminate through text and language?</vt:lpstr>
      <vt:lpstr>Bias is all around us</vt:lpstr>
      <vt:lpstr>Prejudice: Explicit and implicit bias</vt:lpstr>
      <vt:lpstr>A father and son get in a car crash and are rushed  to the hospital.</vt:lpstr>
      <vt:lpstr>Gender pay disparity in medicine</vt:lpstr>
      <vt:lpstr>Women are underrepresented in fields where success is believed to require brilliance</vt:lpstr>
      <vt:lpstr>What are some of the consequences of bias?</vt:lpstr>
      <vt:lpstr>Language &amp; Bias</vt:lpstr>
      <vt:lpstr>Which words come to mind? - Flowers </vt:lpstr>
      <vt:lpstr>Which words come to mind? - Insects</vt:lpstr>
      <vt:lpstr>Implicit association test (IAT)</vt:lpstr>
      <vt:lpstr>Implicit association test (IAT)</vt:lpstr>
      <vt:lpstr>It is easier (quicker) to associate some concepts together than others</vt:lpstr>
      <vt:lpstr>PowerPoint Presentation</vt:lpstr>
      <vt:lpstr>PowerPoint Presentation</vt:lpstr>
      <vt:lpstr>What about language models?</vt:lpstr>
      <vt:lpstr>Word Embeddings can be Dreadfully Sexist</vt:lpstr>
      <vt:lpstr>Word embeddings exhibit gender bias</vt:lpstr>
      <vt:lpstr>Word Embedding Association Test (WEAT)</vt:lpstr>
      <vt:lpstr>Which concepts are closer in the embeddings space?</vt:lpstr>
      <vt:lpstr>Word embeddings replicated human biases</vt:lpstr>
      <vt:lpstr>Gender biases are historical</vt:lpstr>
      <vt:lpstr>Another View</vt:lpstr>
      <vt:lpstr>... By Time</vt:lpstr>
      <vt:lpstr>Mitigating Gender Bias in NLP</vt:lpstr>
      <vt:lpstr>Identifying the gender subspace</vt:lpstr>
      <vt:lpstr>Reducing Gender Bias</vt:lpstr>
      <vt:lpstr>Reducing Gender Bias</vt:lpstr>
      <vt:lpstr>BIAS IN EMOTIONS, VALUES</vt:lpstr>
      <vt:lpstr>Text embeddings of morally loaded phrases are systematically biased</vt:lpstr>
      <vt:lpstr>Creating a racist sentiment classifier</vt:lpstr>
      <vt:lpstr>PowerPoint Presentation</vt:lpstr>
      <vt:lpstr>Let’s analyze the sentiment of some texts</vt:lpstr>
      <vt:lpstr>Sentiment of names</vt:lpstr>
      <vt:lpstr>PowerPoint Presentation</vt:lpstr>
      <vt:lpstr>Beyond sentiment: Measuring emotion in language</vt:lpstr>
      <vt:lpstr>Language models for emotion recognition</vt:lpstr>
      <vt:lpstr>SpanEmo: language model for recognizing emotions</vt:lpstr>
      <vt:lpstr>Emotions during the Covid-19 pandemic in LA</vt:lpstr>
      <vt:lpstr>Affective polarization on social media</vt:lpstr>
      <vt:lpstr>Collective emotions in online discussions</vt:lpstr>
      <vt:lpstr>Stereotypes about emotions and gender</vt:lpstr>
      <vt:lpstr>Emotions on Reddit</vt:lpstr>
      <vt:lpstr>Emotions on Reddit</vt:lpstr>
      <vt:lpstr>Emotions and Gender Identity Online</vt:lpstr>
      <vt:lpstr>Gender identity* and emotions on Twitter</vt:lpstr>
      <vt:lpstr>Gender identity* and emotions on Twitter</vt:lpstr>
      <vt:lpstr>Toxicity of tweets</vt:lpstr>
      <vt:lpstr>Reclaimed slurs</vt:lpstr>
      <vt:lpstr>Can language models understand the nuances of toxicity?</vt:lpstr>
      <vt:lpstr>Can language models understand the nuances of toxicity?</vt:lpstr>
      <vt:lpstr>Why is this important? People use social media to monitor public mood</vt:lpstr>
      <vt:lpstr>MITIGATING BIAS</vt:lpstr>
      <vt:lpstr>Methods to mitigate bias</vt:lpstr>
      <vt:lpstr>Remove correlations with “protected” feature xp from data </vt:lpstr>
      <vt:lpstr>Remove correlations with a “protected” feature xp from data </vt:lpstr>
      <vt:lpstr>Fairer recidivism predictions in COMPAS:  Balance vs Calibration tradeoffs</vt:lpstr>
      <vt:lpstr>Fairer recidivism predictions in COMPAS:  Balance vs Calibration tradeoffs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Kristina Lerman</dc:creator>
  <cp:lastModifiedBy>Kristina Lerman</cp:lastModifiedBy>
  <cp:revision>20</cp:revision>
  <dcterms:created xsi:type="dcterms:W3CDTF">2019-05-22T17:16:50Z</dcterms:created>
  <dcterms:modified xsi:type="dcterms:W3CDTF">2025-02-24T01:29:45Z</dcterms:modified>
</cp:coreProperties>
</file>